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0"/>
  </p:notesMasterIdLst>
  <p:sldIdLst>
    <p:sldId id="270" r:id="rId2"/>
    <p:sldId id="271" r:id="rId3"/>
    <p:sldId id="280" r:id="rId4"/>
    <p:sldId id="272" r:id="rId5"/>
    <p:sldId id="281" r:id="rId6"/>
    <p:sldId id="505" r:id="rId7"/>
    <p:sldId id="508" r:id="rId8"/>
    <p:sldId id="509" r:id="rId9"/>
    <p:sldId id="510" r:id="rId10"/>
    <p:sldId id="511" r:id="rId11"/>
    <p:sldId id="512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73" r:id="rId27"/>
    <p:sldId id="506" r:id="rId28"/>
    <p:sldId id="507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6" r:id="rId37"/>
    <p:sldId id="537" r:id="rId38"/>
    <p:sldId id="538" r:id="rId39"/>
    <p:sldId id="539" r:id="rId40"/>
    <p:sldId id="540" r:id="rId41"/>
    <p:sldId id="541" r:id="rId42"/>
    <p:sldId id="542" r:id="rId43"/>
    <p:sldId id="543" r:id="rId44"/>
    <p:sldId id="535" r:id="rId45"/>
    <p:sldId id="544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4" r:id="rId54"/>
    <p:sldId id="552" r:id="rId55"/>
    <p:sldId id="555" r:id="rId56"/>
    <p:sldId id="556" r:id="rId57"/>
    <p:sldId id="557" r:id="rId58"/>
    <p:sldId id="558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74" r:id="rId67"/>
    <p:sldId id="575" r:id="rId68"/>
    <p:sldId id="576" r:id="rId69"/>
    <p:sldId id="577" r:id="rId70"/>
    <p:sldId id="578" r:id="rId71"/>
    <p:sldId id="579" r:id="rId72"/>
    <p:sldId id="580" r:id="rId73"/>
    <p:sldId id="567" r:id="rId74"/>
    <p:sldId id="568" r:id="rId75"/>
    <p:sldId id="581" r:id="rId76"/>
    <p:sldId id="582" r:id="rId77"/>
    <p:sldId id="583" r:id="rId78"/>
    <p:sldId id="584" r:id="rId79"/>
    <p:sldId id="585" r:id="rId80"/>
    <p:sldId id="586" r:id="rId81"/>
    <p:sldId id="587" r:id="rId82"/>
    <p:sldId id="589" r:id="rId83"/>
    <p:sldId id="590" r:id="rId84"/>
    <p:sldId id="591" r:id="rId85"/>
    <p:sldId id="592" r:id="rId86"/>
    <p:sldId id="593" r:id="rId87"/>
    <p:sldId id="594" r:id="rId88"/>
    <p:sldId id="595" r:id="rId89"/>
    <p:sldId id="596" r:id="rId90"/>
    <p:sldId id="597" r:id="rId91"/>
    <p:sldId id="598" r:id="rId92"/>
    <p:sldId id="569" r:id="rId93"/>
    <p:sldId id="570" r:id="rId94"/>
    <p:sldId id="599" r:id="rId95"/>
    <p:sldId id="600" r:id="rId96"/>
    <p:sldId id="601" r:id="rId97"/>
    <p:sldId id="604" r:id="rId98"/>
    <p:sldId id="602" r:id="rId99"/>
    <p:sldId id="605" r:id="rId100"/>
    <p:sldId id="606" r:id="rId101"/>
    <p:sldId id="608" r:id="rId102"/>
    <p:sldId id="609" r:id="rId103"/>
    <p:sldId id="610" r:id="rId104"/>
    <p:sldId id="603" r:id="rId105"/>
    <p:sldId id="611" r:id="rId106"/>
    <p:sldId id="612" r:id="rId107"/>
    <p:sldId id="613" r:id="rId108"/>
    <p:sldId id="571" r:id="rId109"/>
    <p:sldId id="572" r:id="rId110"/>
    <p:sldId id="614" r:id="rId111"/>
    <p:sldId id="615" r:id="rId112"/>
    <p:sldId id="616" r:id="rId113"/>
    <p:sldId id="617" r:id="rId114"/>
    <p:sldId id="618" r:id="rId115"/>
    <p:sldId id="620" r:id="rId116"/>
    <p:sldId id="619" r:id="rId117"/>
    <p:sldId id="622" r:id="rId118"/>
    <p:sldId id="623" r:id="rId119"/>
    <p:sldId id="624" r:id="rId120"/>
    <p:sldId id="625" r:id="rId121"/>
    <p:sldId id="626" r:id="rId122"/>
    <p:sldId id="621" r:id="rId123"/>
    <p:sldId id="627" r:id="rId124"/>
    <p:sldId id="628" r:id="rId125"/>
    <p:sldId id="629" r:id="rId126"/>
    <p:sldId id="630" r:id="rId127"/>
    <p:sldId id="631" r:id="rId128"/>
    <p:sldId id="632" r:id="rId129"/>
    <p:sldId id="633" r:id="rId130"/>
    <p:sldId id="635" r:id="rId131"/>
    <p:sldId id="636" r:id="rId132"/>
    <p:sldId id="634" r:id="rId133"/>
    <p:sldId id="637" r:id="rId134"/>
    <p:sldId id="638" r:id="rId135"/>
    <p:sldId id="640" r:id="rId136"/>
    <p:sldId id="639" r:id="rId137"/>
    <p:sldId id="641" r:id="rId138"/>
    <p:sldId id="642" r:id="rId139"/>
    <p:sldId id="643" r:id="rId140"/>
    <p:sldId id="645" r:id="rId141"/>
    <p:sldId id="646" r:id="rId142"/>
    <p:sldId id="647" r:id="rId143"/>
    <p:sldId id="648" r:id="rId144"/>
    <p:sldId id="649" r:id="rId145"/>
    <p:sldId id="650" r:id="rId146"/>
    <p:sldId id="651" r:id="rId147"/>
    <p:sldId id="652" r:id="rId148"/>
    <p:sldId id="653" r:id="rId149"/>
    <p:sldId id="654" r:id="rId150"/>
    <p:sldId id="655" r:id="rId151"/>
    <p:sldId id="656" r:id="rId152"/>
    <p:sldId id="658" r:id="rId153"/>
    <p:sldId id="659" r:id="rId154"/>
    <p:sldId id="660" r:id="rId155"/>
    <p:sldId id="661" r:id="rId156"/>
    <p:sldId id="662" r:id="rId157"/>
    <p:sldId id="657" r:id="rId158"/>
    <p:sldId id="663" r:id="rId159"/>
    <p:sldId id="664" r:id="rId160"/>
    <p:sldId id="665" r:id="rId161"/>
    <p:sldId id="666" r:id="rId162"/>
    <p:sldId id="667" r:id="rId163"/>
    <p:sldId id="668" r:id="rId164"/>
    <p:sldId id="670" r:id="rId165"/>
    <p:sldId id="671" r:id="rId166"/>
    <p:sldId id="669" r:id="rId167"/>
    <p:sldId id="672" r:id="rId168"/>
    <p:sldId id="673" r:id="rId169"/>
    <p:sldId id="674" r:id="rId170"/>
    <p:sldId id="675" r:id="rId171"/>
    <p:sldId id="683" r:id="rId172"/>
    <p:sldId id="684" r:id="rId173"/>
    <p:sldId id="685" r:id="rId174"/>
    <p:sldId id="686" r:id="rId175"/>
    <p:sldId id="676" r:id="rId176"/>
    <p:sldId id="677" r:id="rId177"/>
    <p:sldId id="678" r:id="rId178"/>
    <p:sldId id="679" r:id="rId179"/>
    <p:sldId id="680" r:id="rId180"/>
    <p:sldId id="681" r:id="rId181"/>
    <p:sldId id="682" r:id="rId182"/>
    <p:sldId id="687" r:id="rId183"/>
    <p:sldId id="688" r:id="rId184"/>
    <p:sldId id="689" r:id="rId185"/>
    <p:sldId id="690" r:id="rId186"/>
    <p:sldId id="691" r:id="rId187"/>
    <p:sldId id="692" r:id="rId188"/>
    <p:sldId id="693" r:id="rId189"/>
    <p:sldId id="694" r:id="rId190"/>
    <p:sldId id="695" r:id="rId191"/>
    <p:sldId id="696" r:id="rId192"/>
    <p:sldId id="697" r:id="rId193"/>
    <p:sldId id="698" r:id="rId194"/>
    <p:sldId id="699" r:id="rId195"/>
    <p:sldId id="700" r:id="rId196"/>
    <p:sldId id="701" r:id="rId197"/>
    <p:sldId id="702" r:id="rId198"/>
    <p:sldId id="703" r:id="rId199"/>
    <p:sldId id="704" r:id="rId200"/>
    <p:sldId id="705" r:id="rId201"/>
    <p:sldId id="706" r:id="rId202"/>
    <p:sldId id="707" r:id="rId203"/>
    <p:sldId id="708" r:id="rId204"/>
    <p:sldId id="709" r:id="rId205"/>
    <p:sldId id="710" r:id="rId206"/>
    <p:sldId id="711" r:id="rId207"/>
    <p:sldId id="712" r:id="rId208"/>
    <p:sldId id="269" r:id="rId2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</a:t>
            </a:r>
            <a:r>
              <a:rPr lang="ko-KR" altLang="en-US" dirty="0"/>
              <a:t>다듬기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요소 자료형 확인</a:t>
            </a:r>
            <a:endParaRPr lang="ko-KR" altLang="en-US" sz="1200" dirty="0"/>
          </a:p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배열에 포함된 요소들의 자료형을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배열은 </a:t>
            </a:r>
            <a:r>
              <a:rPr lang="ko-KR" altLang="en-US" b="1" dirty="0"/>
              <a:t>한 가지 자료형만 가질 수 있다</a:t>
            </a:r>
            <a:r>
              <a:rPr lang="ko-KR" altLang="en-US" dirty="0"/>
              <a:t>는 특징이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0C8F62-2A42-4794-9F0F-7A70D137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148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여러 열 집계</a:t>
            </a:r>
          </a:p>
          <a:p>
            <a:r>
              <a:rPr lang="ko-KR" altLang="en-US" dirty="0"/>
              <a:t>여러 열에 대한 집계를 같이 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[ ['</a:t>
            </a:r>
            <a:r>
              <a:rPr lang="en-US" altLang="ko-KR" b="1" dirty="0" err="1"/>
              <a:t>total_bill</a:t>
            </a:r>
            <a:r>
              <a:rPr lang="en-US" altLang="ko-KR" b="1" dirty="0"/>
              <a:t>', 'tip'] ].sum()</a:t>
            </a:r>
            <a:r>
              <a:rPr lang="ko-KR" altLang="en-US" dirty="0"/>
              <a:t> 형태와 같이 집계 대상 열을 리스트로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sum() </a:t>
            </a:r>
            <a:r>
              <a:rPr lang="ko-KR" altLang="en-US" dirty="0"/>
              <a:t>메서드 앞에 아무 열도 지정하지 않으면 </a:t>
            </a:r>
            <a:r>
              <a:rPr lang="ko-KR" altLang="en-US" b="1" dirty="0" err="1"/>
              <a:t>기준열</a:t>
            </a:r>
            <a:r>
              <a:rPr lang="ko-KR" altLang="en-US" b="1" dirty="0"/>
              <a:t> 이외의 모든 열에 대한 집계</a:t>
            </a:r>
            <a:r>
              <a:rPr lang="ko-KR" altLang="en-US" dirty="0"/>
              <a:t>가 수행됩니다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numeric_only</a:t>
            </a:r>
            <a:r>
              <a:rPr lang="en-US" altLang="ko-KR" dirty="0"/>
              <a:t>=True </a:t>
            </a:r>
            <a:r>
              <a:rPr lang="ko-KR" altLang="en-US" dirty="0"/>
              <a:t>를 설정하면 숫자 열에 대해서만 집계됩니다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A2D4BB-8364-44EF-BF6D-EA409C0A2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1863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BFE43C-B02A-4040-9B1D-C7EE83C1F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8017404" cy="30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131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ko-KR" altLang="en-US" sz="1300" b="1" dirty="0"/>
          </a:p>
          <a:p>
            <a:r>
              <a:rPr lang="en-US" altLang="ko-KR" b="1" dirty="0"/>
              <a:t>by=['day', 'smoker']</a:t>
            </a:r>
            <a:r>
              <a:rPr lang="ko-KR" altLang="en-US" dirty="0"/>
              <a:t> 과 같이 집계 기준 열을 여럿 설정할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9FA07B-54D6-4DF0-86D5-64B261121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53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392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 구하기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평균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최댓값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최솟값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개수 구하기</a:t>
            </a:r>
          </a:p>
          <a:p>
            <a:r>
              <a:rPr lang="ko-KR" altLang="en-US" dirty="0"/>
              <a:t>위와 동일한 방법으로 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개수를 집계할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sum() </a:t>
            </a:r>
            <a:r>
              <a:rPr lang="ko-KR" altLang="en-US" dirty="0"/>
              <a:t>메서드 대신 관련된 메서드만 적절히 지정하면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평균 구하기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DBDEB-FC7D-47BC-B657-DA4136669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44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F62BEA-9CD7-49D2-920C-AC7F837D4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735105"/>
            <a:ext cx="8017404" cy="29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76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 구하기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2) </a:t>
            </a:r>
            <a:r>
              <a:rPr lang="ko-KR" altLang="en-US" b="1" dirty="0"/>
              <a:t>최댓값</a:t>
            </a:r>
            <a:r>
              <a:rPr lang="en-US" altLang="ko-KR" b="1" dirty="0"/>
              <a:t>, </a:t>
            </a:r>
            <a:r>
              <a:rPr lang="ko-KR" altLang="en-US" b="1" dirty="0"/>
              <a:t>최솟값</a:t>
            </a:r>
            <a:r>
              <a:rPr lang="en-US" altLang="ko-KR" b="1" dirty="0"/>
              <a:t>, </a:t>
            </a:r>
            <a:r>
              <a:rPr lang="ko-KR" altLang="en-US" b="1" dirty="0"/>
              <a:t>개수 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9A3B1-0381-43CD-8B6A-2052F307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33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234CA3-C2C0-415E-B9C7-AC49E7A37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77561" cy="4780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E9FF82-55FE-4DBF-8795-4E4538520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46" y="1219200"/>
            <a:ext cx="6348249" cy="51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799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83B44-3297-49EB-A46E-2B6ED72E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7080741" cy="4550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D4AF37-7693-4746-B453-D1A9723D1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63" y="3806685"/>
            <a:ext cx="5766330" cy="26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75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5DBA2A-A162-40FA-9378-2655C632C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462239" cy="3830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C841C2-ECC6-45BF-B8D2-B5A0A29B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33" y="1968833"/>
            <a:ext cx="7306734" cy="44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771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2D319F-231D-4F1E-9864-DEA8F4C7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6152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597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8746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변경 </a:t>
            </a:r>
            <a:r>
              <a:rPr lang="en-US" altLang="ko-KR" sz="1400" b="1" dirty="0"/>
              <a:t>(1)</a:t>
            </a:r>
          </a:p>
          <a:p>
            <a:r>
              <a:rPr lang="ko-KR" altLang="en-US" dirty="0"/>
              <a:t>데이터 전처리를 위해 꼭 </a:t>
            </a:r>
            <a:r>
              <a:rPr lang="ko-KR" altLang="en-US" dirty="0" err="1"/>
              <a:t>익혀두어야</a:t>
            </a:r>
            <a:r>
              <a:rPr lang="ko-KR" altLang="en-US" dirty="0"/>
              <a:t> 할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 학습과 실습을 통해서 익숙해져야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313C00-4CEA-43D8-A215-954860B0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38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3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124E87-17F1-4367-A11E-05F51E93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3" y="1096242"/>
            <a:ext cx="8700422" cy="39752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D8A4C8-DFA9-4048-970C-9BAF5CAD7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59" y="2784892"/>
            <a:ext cx="7486503" cy="36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21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이름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이름 변경</a:t>
            </a:r>
          </a:p>
          <a:p>
            <a:r>
              <a:rPr lang="ko-KR" altLang="en-US" dirty="0"/>
              <a:t>기존 데이터프레임의 열 이름을 적절히 변경해야 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집계 결과를 가진 열 이름을 이해하기 쉽게 변경해야 할 경우도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일부 열 이름 변경</a:t>
            </a:r>
            <a:endParaRPr lang="ko-KR" altLang="en-US" sz="1200" dirty="0"/>
          </a:p>
          <a:p>
            <a:r>
              <a:rPr lang="en-US" altLang="ko-KR" b="1" dirty="0"/>
              <a:t>rename()</a:t>
            </a:r>
            <a:r>
              <a:rPr lang="ko-KR" altLang="en-US" dirty="0"/>
              <a:t> 메서드를 사용해 변경 전후의 열 이름을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나열하는 방법으로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inplace</a:t>
            </a:r>
            <a:r>
              <a:rPr lang="en-US" altLang="ko-KR" b="1" dirty="0"/>
              <a:t>=True</a:t>
            </a:r>
            <a:r>
              <a:rPr lang="ko-KR" altLang="en-US" dirty="0"/>
              <a:t> 옵션을 설정해야 변경 사항이 실제 반영이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같이 열 이름을 변경합니다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total_bill_amount</a:t>
            </a:r>
            <a:r>
              <a:rPr lang="en-US" altLang="ko-KR" dirty="0"/>
              <a:t> → </a:t>
            </a:r>
            <a:r>
              <a:rPr lang="en-US" altLang="ko-KR" dirty="0" err="1"/>
              <a:t>total_bill</a:t>
            </a:r>
            <a:endParaRPr lang="en-US" altLang="ko-KR" dirty="0"/>
          </a:p>
          <a:p>
            <a:pPr lvl="1"/>
            <a:r>
              <a:rPr lang="en-US" altLang="ko-KR" dirty="0" err="1"/>
              <a:t>male_female</a:t>
            </a:r>
            <a:r>
              <a:rPr lang="en-US" altLang="ko-KR" dirty="0"/>
              <a:t> → sex</a:t>
            </a:r>
          </a:p>
          <a:p>
            <a:pPr lvl="1"/>
            <a:r>
              <a:rPr lang="en-US" altLang="ko-KR" dirty="0" err="1"/>
              <a:t>smoke_yes_no</a:t>
            </a:r>
            <a:r>
              <a:rPr lang="en-US" altLang="ko-KR" dirty="0"/>
              <a:t> → smoker</a:t>
            </a:r>
          </a:p>
          <a:p>
            <a:pPr lvl="1"/>
            <a:r>
              <a:rPr lang="en-US" altLang="ko-KR" dirty="0" err="1"/>
              <a:t>week_name</a:t>
            </a:r>
            <a:r>
              <a:rPr lang="en-US" altLang="ko-KR" dirty="0"/>
              <a:t> → day</a:t>
            </a:r>
          </a:p>
          <a:p>
            <a:pPr lvl="1"/>
            <a:r>
              <a:rPr lang="en-US" altLang="ko-KR" dirty="0" err="1"/>
              <a:t>dinner_lunch</a:t>
            </a:r>
            <a:r>
              <a:rPr lang="en-US" altLang="ko-KR" dirty="0"/>
              <a:t> → time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995D9A-C346-49D2-9F7B-6DB2093B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0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83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이름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모든 열 이름 변경</a:t>
            </a:r>
            <a:endParaRPr lang="ko-KR" altLang="en-US" sz="1200" dirty="0"/>
          </a:p>
          <a:p>
            <a:r>
              <a:rPr lang="ko-KR" altLang="en-US" dirty="0"/>
              <a:t>모든 열 이름을 변경할 때는 </a:t>
            </a:r>
            <a:r>
              <a:rPr lang="en-US" altLang="ko-KR" b="1" dirty="0"/>
              <a:t>columns</a:t>
            </a:r>
            <a:r>
              <a:rPr lang="ko-KR" altLang="en-US" dirty="0"/>
              <a:t> 속성을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변경이 </a:t>
            </a:r>
            <a:r>
              <a:rPr lang="ko-KR" altLang="en-US" dirty="0" err="1"/>
              <a:t>필요없는</a:t>
            </a:r>
            <a:r>
              <a:rPr lang="ko-KR" altLang="en-US" dirty="0"/>
              <a:t> 열은 기존 이름을 부여해 변경합니다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A22F55-F176-441B-BBD4-81B0B472E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6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05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추가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추가</a:t>
            </a:r>
          </a:p>
          <a:p>
            <a:r>
              <a:rPr lang="ko-KR" altLang="en-US" dirty="0"/>
              <a:t>새로운 열을 추가하여 기존 데이터에서 계산된 </a:t>
            </a:r>
            <a:r>
              <a:rPr lang="ko-KR" altLang="en-US" dirty="0" err="1"/>
              <a:t>결괏값을</a:t>
            </a:r>
            <a:r>
              <a:rPr lang="ko-KR" altLang="en-US" dirty="0"/>
              <a:t> </a:t>
            </a:r>
            <a:r>
              <a:rPr lang="ko-KR" altLang="en-US" dirty="0" err="1"/>
              <a:t>저장해야할</a:t>
            </a:r>
            <a:r>
              <a:rPr lang="ko-KR" altLang="en-US" dirty="0"/>
              <a:t>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total_bill</a:t>
            </a:r>
            <a:r>
              <a:rPr lang="ko-KR" altLang="en-US" dirty="0"/>
              <a:t>에 </a:t>
            </a:r>
            <a:r>
              <a:rPr lang="en-US" altLang="ko-KR" dirty="0"/>
              <a:t>tip</a:t>
            </a:r>
            <a:r>
              <a:rPr lang="ko-KR" altLang="en-US" dirty="0"/>
              <a:t>을 더한 값을 갖는 </a:t>
            </a:r>
            <a:r>
              <a:rPr lang="en-US" altLang="ko-KR" dirty="0" err="1"/>
              <a:t>final_amt</a:t>
            </a:r>
            <a:r>
              <a:rPr lang="en-US" altLang="ko-KR" dirty="0"/>
              <a:t> </a:t>
            </a:r>
            <a:r>
              <a:rPr lang="ko-KR" altLang="en-US" dirty="0"/>
              <a:t>열을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insert() </a:t>
            </a:r>
            <a:r>
              <a:rPr lang="ko-KR" altLang="en-US" dirty="0"/>
              <a:t>메서드를 사용하면 원하는 위치에 열을 추가할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F08FCA-EADE-4610-8A5B-C9F49C9E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06406"/>
            <a:ext cx="8017404" cy="2855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AD25E7-E033-4684-9278-088CF91DF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89400"/>
            <a:ext cx="8017404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912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추가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373ED-A345-42B8-A42A-9395EA3A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748456" cy="2874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997F4D-8916-40E2-AA82-292D7188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12" y="2133863"/>
            <a:ext cx="6445955" cy="441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8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삭제</a:t>
            </a:r>
          </a:p>
          <a:p>
            <a:r>
              <a:rPr lang="ko-KR" altLang="en-US" dirty="0"/>
              <a:t>뭔가를 삭제할 때는 </a:t>
            </a:r>
            <a:r>
              <a:rPr lang="ko-KR" altLang="en-US" b="1" dirty="0"/>
              <a:t>항상 조심</a:t>
            </a:r>
            <a:r>
              <a:rPr lang="en-US" altLang="ko-KR" b="1" dirty="0"/>
              <a:t>x100</a:t>
            </a:r>
            <a:r>
              <a:rPr lang="ko-KR" altLang="en-US" dirty="0"/>
              <a:t> 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열 하나 삭제</a:t>
            </a:r>
            <a:endParaRPr lang="ko-KR" altLang="en-US" sz="1200" dirty="0"/>
          </a:p>
          <a:p>
            <a:r>
              <a:rPr lang="en-US" altLang="ko-KR" b="1" dirty="0"/>
              <a:t>drop()</a:t>
            </a:r>
            <a:r>
              <a:rPr lang="ko-KR" altLang="en-US" dirty="0"/>
              <a:t> 메서드를 사용해 열을 삭제합니다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axis=0: </a:t>
            </a:r>
            <a:r>
              <a:rPr lang="ko-KR" altLang="en-US" dirty="0"/>
              <a:t>행 삭제</a:t>
            </a:r>
            <a:r>
              <a:rPr lang="en-US" altLang="ko-KR" dirty="0"/>
              <a:t>(</a:t>
            </a:r>
            <a:r>
              <a:rPr lang="ko-KR" altLang="en-US" dirty="0"/>
              <a:t>기본 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axis=1: </a:t>
            </a:r>
            <a:r>
              <a:rPr lang="ko-KR" altLang="en-US" dirty="0"/>
              <a:t>열 삭제</a:t>
            </a:r>
          </a:p>
          <a:p>
            <a:r>
              <a:rPr lang="en-US" altLang="ko-KR" b="1" dirty="0" err="1"/>
              <a:t>inplace</a:t>
            </a:r>
            <a:r>
              <a:rPr lang="en-US" altLang="ko-KR" b="1" dirty="0"/>
              <a:t>=True</a:t>
            </a:r>
            <a:r>
              <a:rPr lang="ko-KR" altLang="en-US" dirty="0"/>
              <a:t> 옵션을 지정해야 실제로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열 삭제</a:t>
            </a:r>
            <a:endParaRPr lang="ko-KR" altLang="en-US" sz="1200" dirty="0"/>
          </a:p>
          <a:p>
            <a:r>
              <a:rPr lang="ko-KR" altLang="en-US" dirty="0"/>
              <a:t>삭제할 열을 리스트 형태로 전달해 한 번에 여러 열을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1B7E59-2C72-4BDA-8008-0785B20A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0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63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열 삭제</a:t>
            </a:r>
            <a:endParaRPr lang="ko-KR" altLang="en-US" sz="1200" dirty="0"/>
          </a:p>
          <a:p>
            <a:r>
              <a:rPr lang="ko-KR" altLang="en-US" dirty="0"/>
              <a:t>삭제할 열을 리스트 형태로 전달해 한 번에 여러 열을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AA4B3-EA70-47A5-9010-70703A8B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024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범주값</a:t>
            </a:r>
            <a:r>
              <a:rPr lang="ko-KR" altLang="en-US" sz="1400" b="1" dirty="0"/>
              <a:t> 변경</a:t>
            </a:r>
          </a:p>
          <a:p>
            <a:r>
              <a:rPr lang="en-US" altLang="ko-KR" b="1" dirty="0"/>
              <a:t>map()</a:t>
            </a:r>
            <a:r>
              <a:rPr lang="ko-KR" altLang="en-US" dirty="0"/>
              <a:t> 메서드를 사용하면 범주형 값을 다른 값으로 쉽게 변경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95287C-152E-4EBD-B40B-9F05B689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371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43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 구문은 </a:t>
            </a:r>
            <a:r>
              <a:rPr lang="en-US" altLang="ko-KR" dirty="0"/>
              <a:t>Male, Female</a:t>
            </a:r>
            <a:r>
              <a:rPr lang="ko-KR" altLang="en-US" dirty="0"/>
              <a:t>을 각각 숫자 </a:t>
            </a:r>
            <a:r>
              <a:rPr lang="en-US" altLang="ko-KR" dirty="0"/>
              <a:t>1, 0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8507E5-CE9D-4051-984B-B2D22355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810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replace()</a:t>
            </a:r>
            <a:r>
              <a:rPr lang="ko-KR" altLang="en-US" dirty="0"/>
              <a:t> 메서드도 </a:t>
            </a:r>
            <a:r>
              <a:rPr lang="en-US" altLang="ko-KR" dirty="0"/>
              <a:t>map() </a:t>
            </a:r>
            <a:r>
              <a:rPr lang="ko-KR" altLang="en-US" dirty="0"/>
              <a:t>메서드와 비슷한 방법으로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E0064-12BB-4F89-A125-5225E4BB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5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44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 구문은 </a:t>
            </a:r>
            <a:r>
              <a:rPr lang="en-US" altLang="ko-KR" dirty="0"/>
              <a:t>1, 0</a:t>
            </a:r>
            <a:r>
              <a:rPr lang="ko-KR" altLang="en-US" dirty="0"/>
              <a:t>을 각각 </a:t>
            </a:r>
            <a:r>
              <a:rPr lang="en-US" altLang="ko-KR" dirty="0"/>
              <a:t>Male, Female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069E03-8C47-461B-B03B-1FF2FC702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3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300" b="1" dirty="0"/>
              <a:t>Reshape</a:t>
            </a:r>
            <a:endParaRPr lang="ko-KR" altLang="en-US" sz="1300" b="1" dirty="0"/>
          </a:p>
          <a:p>
            <a:r>
              <a:rPr lang="ko-KR" altLang="en-US" dirty="0"/>
              <a:t>배열을 사용할 때 다양한 형태</a:t>
            </a:r>
            <a:r>
              <a:rPr lang="en-US" altLang="ko-KR" dirty="0"/>
              <a:t>(Shape)</a:t>
            </a:r>
            <a:r>
              <a:rPr lang="ko-KR" altLang="en-US" dirty="0"/>
              <a:t>로 변환할 필요가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배열에 포함된 </a:t>
            </a:r>
            <a:r>
              <a:rPr lang="ko-KR" altLang="en-US" b="1" dirty="0"/>
              <a:t>요소가 사라지지 않는 형태</a:t>
            </a:r>
            <a:r>
              <a:rPr lang="ko-KR" altLang="en-US" dirty="0"/>
              <a:t>라면 자유롭게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(3, 2) → (2, 3) → (1, 6) → (6, 1) </a:t>
            </a:r>
            <a:r>
              <a:rPr lang="ko-KR" altLang="en-US" dirty="0"/>
              <a:t>등등 요소 개수만 변하지 않으면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965FC5-F2D8-4868-A8E4-30BE3396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11840"/>
            <a:ext cx="8017404" cy="27368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DC4805-B514-4829-B09A-91EE1F7D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74011"/>
            <a:ext cx="8017404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319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50EF3A-B575-499B-AB2F-57671E198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5505095" cy="5244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D736B0-A1FD-4764-AC28-42390D5D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20" y="2252133"/>
            <a:ext cx="7421627" cy="36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273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범주값</a:t>
            </a:r>
            <a:r>
              <a:rPr lang="ko-KR" altLang="en-US" sz="1400" b="1" dirty="0"/>
              <a:t> 만들기</a:t>
            </a:r>
          </a:p>
          <a:p>
            <a:r>
              <a:rPr lang="ko-KR" altLang="en-US" dirty="0" err="1"/>
              <a:t>연속값을</a:t>
            </a:r>
            <a:r>
              <a:rPr lang="ko-KR" altLang="en-US" dirty="0"/>
              <a:t> 구간을 나누어 </a:t>
            </a:r>
            <a:r>
              <a:rPr lang="ko-KR" altLang="en-US" dirty="0" err="1"/>
              <a:t>범주값으로</a:t>
            </a:r>
            <a:r>
              <a:rPr lang="ko-KR" altLang="en-US" dirty="0"/>
              <a:t> 표현하는 과정을 </a:t>
            </a:r>
            <a:r>
              <a:rPr lang="ko-KR" altLang="en-US" b="1" dirty="0"/>
              <a:t>이산화</a:t>
            </a:r>
            <a:r>
              <a:rPr lang="en-US" altLang="ko-KR" b="1" dirty="0"/>
              <a:t>(Discretization)</a:t>
            </a:r>
            <a:r>
              <a:rPr lang="ko-KR" altLang="en-US" dirty="0"/>
              <a:t> 라고 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cut(), </a:t>
            </a:r>
            <a:r>
              <a:rPr lang="en-US" altLang="ko-KR" b="1" dirty="0" err="1"/>
              <a:t>qcut</a:t>
            </a:r>
            <a:r>
              <a:rPr lang="en-US" altLang="ko-KR" b="1" dirty="0"/>
              <a:t>()</a:t>
            </a:r>
            <a:r>
              <a:rPr lang="ko-KR" altLang="en-US" dirty="0"/>
              <a:t> 함수를 사용하여 쉽게 이산화 과정을 수행할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연속값을</a:t>
            </a:r>
            <a:r>
              <a:rPr lang="ko-KR" altLang="en-US" dirty="0"/>
              <a:t> 이산화 함으로써 더 </a:t>
            </a:r>
            <a:r>
              <a:rPr lang="ko-KR" altLang="en-US" dirty="0" err="1"/>
              <a:t>심도있는</a:t>
            </a:r>
            <a:r>
              <a:rPr lang="ko-KR" altLang="en-US" dirty="0"/>
              <a:t> 데이터 분석이 가능해집니다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점수를 일정 구간으로 구분하면 점수 구간별 분석이 가능해집니다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데이터가 </a:t>
            </a:r>
            <a:r>
              <a:rPr lang="ko-KR" altLang="en-US" dirty="0" err="1"/>
              <a:t>단순해져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학습 과정과</a:t>
            </a:r>
            <a:r>
              <a:rPr lang="en-US" altLang="ko-KR" dirty="0"/>
              <a:t>, </a:t>
            </a:r>
            <a:r>
              <a:rPr lang="ko-KR" altLang="en-US" dirty="0"/>
              <a:t>모델 성능이 향상될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 방법이 다소 어렵지만 </a:t>
            </a:r>
            <a:r>
              <a:rPr lang="ko-KR" altLang="en-US" dirty="0" err="1"/>
              <a:t>알아두면</a:t>
            </a:r>
            <a:r>
              <a:rPr lang="ko-KR" altLang="en-US" dirty="0"/>
              <a:t> 상당히 편리한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BCF3C-D587-4D84-AFEF-0DE115BCC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3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956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cut() </a:t>
            </a:r>
            <a:r>
              <a:rPr lang="ko-KR" altLang="en-US" sz="1200" b="1" dirty="0"/>
              <a:t>함수</a:t>
            </a:r>
            <a:endParaRPr lang="ko-KR" altLang="en-US" sz="1200" dirty="0"/>
          </a:p>
          <a:p>
            <a:r>
              <a:rPr lang="ko-KR" altLang="en-US" b="1" dirty="0"/>
              <a:t>크기</a:t>
            </a:r>
            <a:r>
              <a:rPr lang="ko-KR" altLang="en-US" dirty="0"/>
              <a:t>를 기준으로 구간을 나누고 싶을 때 </a:t>
            </a:r>
            <a:r>
              <a:rPr lang="en-US" altLang="ko-KR" b="1" dirty="0"/>
              <a:t>cut() </a:t>
            </a:r>
            <a:r>
              <a:rPr lang="ko-KR" altLang="en-US" b="1" dirty="0"/>
              <a:t>함수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 개수를 지정하면 자동으로 크기를 기준으로 나눕니다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DCA297-64F4-483B-91AB-0E5401DF3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7632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BEA71-B2DA-4A69-8998-941A73B8D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985048"/>
            <a:ext cx="8017404" cy="17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81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ko-KR" altLang="en-US" dirty="0"/>
              <a:t>각 구간의 경계 값을 직접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tip </a:t>
            </a:r>
            <a:r>
              <a:rPr lang="ko-KR" altLang="en-US" dirty="0"/>
              <a:t>열의 기술통계 정보를 살펴봅니다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구문은 아래 범위에 따른 값을 갖는 </a:t>
            </a:r>
            <a:r>
              <a:rPr lang="en-US" altLang="ko-KR" dirty="0" err="1"/>
              <a:t>tip_grp</a:t>
            </a:r>
            <a:r>
              <a:rPr lang="en-US" altLang="ko-KR" dirty="0"/>
              <a:t> </a:t>
            </a:r>
            <a:r>
              <a:rPr lang="ko-KR" altLang="en-US" dirty="0"/>
              <a:t>열을 추가합니다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2.0 </a:t>
            </a:r>
            <a:r>
              <a:rPr lang="ko-KR" altLang="en-US" dirty="0"/>
              <a:t>이하 → </a:t>
            </a:r>
            <a:r>
              <a:rPr lang="en-US" altLang="ko-KR" dirty="0"/>
              <a:t>'a'</a:t>
            </a:r>
          </a:p>
          <a:p>
            <a:pPr lvl="1"/>
            <a:r>
              <a:rPr lang="en-US" altLang="ko-KR" dirty="0"/>
              <a:t>2.0 </a:t>
            </a:r>
            <a:r>
              <a:rPr lang="ko-KR" altLang="en-US" dirty="0"/>
              <a:t>초과 </a:t>
            </a:r>
            <a:r>
              <a:rPr lang="en-US" altLang="ko-KR" dirty="0"/>
              <a:t>2.9 </a:t>
            </a:r>
            <a:r>
              <a:rPr lang="ko-KR" altLang="en-US" dirty="0"/>
              <a:t>이하 → </a:t>
            </a:r>
            <a:r>
              <a:rPr lang="en-US" altLang="ko-KR" dirty="0"/>
              <a:t>'b'</a:t>
            </a:r>
          </a:p>
          <a:p>
            <a:pPr lvl="1"/>
            <a:r>
              <a:rPr lang="en-US" altLang="ko-KR" dirty="0"/>
              <a:t>2.9 </a:t>
            </a:r>
            <a:r>
              <a:rPr lang="ko-KR" altLang="en-US" dirty="0"/>
              <a:t>초과 </a:t>
            </a:r>
            <a:r>
              <a:rPr lang="en-US" altLang="ko-KR" dirty="0"/>
              <a:t>3.5625 </a:t>
            </a:r>
            <a:r>
              <a:rPr lang="ko-KR" altLang="en-US" dirty="0"/>
              <a:t>이하 → </a:t>
            </a:r>
            <a:r>
              <a:rPr lang="en-US" altLang="ko-KR" dirty="0"/>
              <a:t>'c'</a:t>
            </a:r>
          </a:p>
          <a:p>
            <a:pPr lvl="1"/>
            <a:r>
              <a:rPr lang="en-US" altLang="ko-KR" dirty="0"/>
              <a:t>3.5625 </a:t>
            </a:r>
            <a:r>
              <a:rPr lang="ko-KR" altLang="en-US" dirty="0"/>
              <a:t>초과 </a:t>
            </a:r>
            <a:r>
              <a:rPr lang="en-US" altLang="ko-KR" dirty="0"/>
              <a:t>10.0 </a:t>
            </a:r>
            <a:r>
              <a:rPr lang="ko-KR" altLang="en-US" dirty="0"/>
              <a:t>이하 → </a:t>
            </a:r>
            <a:r>
              <a:rPr lang="en-US" altLang="ko-KR" dirty="0"/>
              <a:t>'d'</a:t>
            </a:r>
          </a:p>
          <a:p>
            <a:r>
              <a:rPr lang="ko-KR" altLang="en-US" dirty="0"/>
              <a:t>음의 무한대는 </a:t>
            </a:r>
            <a:r>
              <a:rPr lang="en-US" altLang="ko-KR" dirty="0"/>
              <a:t>-np.inf, </a:t>
            </a:r>
            <a:r>
              <a:rPr lang="ko-KR" altLang="en-US" dirty="0"/>
              <a:t>양의 무한대는 </a:t>
            </a:r>
            <a:r>
              <a:rPr lang="en-US" altLang="ko-KR" dirty="0"/>
              <a:t>np.inf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9C9B83-5C7B-4866-88FF-D8D89D38D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1829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AD0033-E1B0-4AAF-907B-69941A5CA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73400"/>
            <a:ext cx="8017404" cy="36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34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7B14B-CF23-4D93-9395-0B6893528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258934" cy="4875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60B79-13CE-4D92-968C-3CEE197A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030" y="2002599"/>
            <a:ext cx="6888162" cy="43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2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6E22C5-1F28-45D4-B3F7-05B3BDC0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1251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880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en-US" altLang="ko-KR" sz="1200" b="1" dirty="0" err="1"/>
              <a:t>qcut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함수</a:t>
            </a:r>
            <a:endParaRPr lang="ko-KR" altLang="en-US" sz="1200" dirty="0"/>
          </a:p>
          <a:p>
            <a:r>
              <a:rPr lang="ko-KR" altLang="en-US" b="1" dirty="0"/>
              <a:t>개수</a:t>
            </a:r>
            <a:r>
              <a:rPr lang="ko-KR" altLang="en-US" dirty="0"/>
              <a:t>를 기준으로 구간을 나누고 싶을 때 </a:t>
            </a:r>
            <a:r>
              <a:rPr lang="en-US" altLang="ko-KR" b="1" dirty="0" err="1"/>
              <a:t>qcut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구간 개수를 지정하면 자동으로 동일한 개수를 갖는 구간이 만들어집니다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연습문제는 </a:t>
            </a:r>
            <a:r>
              <a:rPr lang="en-US" altLang="ko-KR" dirty="0" err="1"/>
              <a:t>total_bill</a:t>
            </a:r>
            <a:r>
              <a:rPr lang="en-US" altLang="ko-KR" dirty="0"/>
              <a:t> </a:t>
            </a:r>
            <a:r>
              <a:rPr lang="ko-KR" altLang="en-US" dirty="0"/>
              <a:t>열의 </a:t>
            </a:r>
            <a:r>
              <a:rPr lang="ko-KR" altLang="en-US" dirty="0" err="1"/>
              <a:t>사분위</a:t>
            </a:r>
            <a:r>
              <a:rPr lang="ko-KR" altLang="en-US" dirty="0"/>
              <a:t> 값을 기준으로 </a:t>
            </a:r>
            <a:r>
              <a:rPr lang="en-US" altLang="ko-KR" dirty="0"/>
              <a:t>cut() </a:t>
            </a:r>
            <a:r>
              <a:rPr lang="ko-KR" altLang="en-US" dirty="0"/>
              <a:t>함수를 사용해 범위를 나누었습니다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사분위는 값 개수를 기준으로 </a:t>
            </a:r>
            <a:r>
              <a:rPr lang="en-US" altLang="ko-KR" dirty="0"/>
              <a:t>4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씩 데이터를 갖는 </a:t>
            </a:r>
            <a:r>
              <a:rPr lang="en-US" altLang="ko-KR" dirty="0"/>
              <a:t>4</a:t>
            </a:r>
            <a:r>
              <a:rPr lang="ko-KR" altLang="en-US" dirty="0"/>
              <a:t>개 구간을 만든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</a:t>
            </a:r>
            <a:r>
              <a:rPr lang="en-US" altLang="ko-KR" dirty="0" err="1"/>
              <a:t>qcut</a:t>
            </a:r>
            <a:r>
              <a:rPr lang="en-US" altLang="ko-KR" dirty="0"/>
              <a:t>() </a:t>
            </a:r>
            <a:r>
              <a:rPr lang="ko-KR" altLang="en-US" dirty="0"/>
              <a:t>함수를 사용해 </a:t>
            </a:r>
            <a:r>
              <a:rPr lang="en-US" altLang="ko-KR" dirty="0"/>
              <a:t>4</a:t>
            </a:r>
            <a:r>
              <a:rPr lang="ko-KR" altLang="en-US" dirty="0"/>
              <a:t>개 구간으로 나누면 같은 결과를 얻게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같이 집계해서 이전의 결과와 같음을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4BB887-B0E0-451C-8861-61A59933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474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6CE61E-871B-47CD-A7F1-CEA172BE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36674"/>
            <a:ext cx="8017404" cy="24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25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0B67A-FD01-4400-9BA6-2F5F2BB09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6959358" cy="2586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9188C6-9653-4E02-991B-EA76E148E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3" y="1574600"/>
            <a:ext cx="7070079" cy="451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894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740176-1044-4240-A221-509614C6C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8475"/>
            <a:ext cx="10193044" cy="27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25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8B44E5-4C14-46FF-BA33-AAF5143F6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7367"/>
            <a:ext cx="11670590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3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(2, 3) → (3, 2)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(2, 3) → (6,)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86CEB-FFD5-483F-87AA-52239DC6A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3"/>
            <a:ext cx="8017404" cy="1773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C73E28-D148-4269-BE1D-D024DCC8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429000"/>
            <a:ext cx="8017404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7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99E33-5E81-442F-AF24-FCC89513A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599988" cy="26117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44027F-2B2C-4582-8047-88F460EAB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07" y="1113572"/>
            <a:ext cx="5599988" cy="2611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B99201-390C-45B3-AC76-1826F1FB2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813263"/>
            <a:ext cx="5599988" cy="2950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D14497-6B50-4395-AF28-5C97326F9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07" y="3813263"/>
            <a:ext cx="5599988" cy="29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532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8013EA-398C-4B67-ABC7-3BC66ADF7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353569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076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A69D23-E4B6-4450-AC56-9681F171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6353085" cy="30096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4252E4-F246-44A5-8FA4-09C67158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16" y="1656501"/>
            <a:ext cx="6041390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952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638014-174B-4340-A4AF-ACF277DEF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9187"/>
            <a:ext cx="11670590" cy="49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979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변경 </a:t>
            </a:r>
            <a:r>
              <a:rPr lang="en-US" altLang="ko-KR" sz="1400" b="1" dirty="0"/>
              <a:t>(2)</a:t>
            </a:r>
            <a:endParaRPr lang="ko-KR" altLang="en-US" sz="1400" b="1" dirty="0"/>
          </a:p>
          <a:p>
            <a:r>
              <a:rPr lang="ko-KR" altLang="en-US" dirty="0"/>
              <a:t>정확한 데이터 분석을 위해서는 정확한 데이터가 준비되어야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정확한 데이터 준비를 위해 누락된 데이터나 중복 데이터를 제거하는 </a:t>
            </a:r>
            <a:r>
              <a:rPr lang="ko-KR" altLang="en-US" dirty="0" err="1"/>
              <a:t>전처리</a:t>
            </a:r>
            <a:r>
              <a:rPr lang="ko-KR" altLang="en-US" dirty="0"/>
              <a:t> 작업이 필요합니다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400" b="1" dirty="0" err="1"/>
              <a:t>결측치</a:t>
            </a:r>
            <a:r>
              <a:rPr lang="ko-KR" altLang="en-US" sz="1400" b="1" dirty="0"/>
              <a:t> 처리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결측치는</a:t>
            </a:r>
            <a:r>
              <a:rPr lang="ko-KR" altLang="en-US" dirty="0"/>
              <a:t> 정확한 분석을 방해합니다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값을 만나면 오류가 발생하는 함수도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값은 제거하든지 다른 값</a:t>
            </a:r>
            <a:r>
              <a:rPr lang="en-US" altLang="ko-KR" dirty="0"/>
              <a:t>(</a:t>
            </a:r>
            <a:r>
              <a:rPr lang="ko-KR" altLang="en-US" dirty="0"/>
              <a:t>예를 들면 평균값</a:t>
            </a:r>
            <a:r>
              <a:rPr lang="en-US" altLang="ko-KR" dirty="0"/>
              <a:t>, </a:t>
            </a:r>
            <a:r>
              <a:rPr lang="ko-KR" altLang="en-US" dirty="0" err="1"/>
              <a:t>최빈값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으로 채워야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AA8C2-A6CE-44E1-AA4D-C44F41C99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76549"/>
            <a:ext cx="8017404" cy="3103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112B3-EF25-491A-9E22-6205BE5D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4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en-US" altLang="ko-KR" b="1" dirty="0" err="1"/>
              <a:t>airquality</a:t>
            </a:r>
            <a:r>
              <a:rPr lang="en-US" altLang="ko-KR" b="1" dirty="0"/>
              <a:t>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Ozone: </a:t>
            </a:r>
            <a:r>
              <a:rPr lang="ko-KR" altLang="en-US" dirty="0"/>
              <a:t>오존 농도</a:t>
            </a:r>
          </a:p>
          <a:p>
            <a:r>
              <a:rPr lang="en-US" altLang="ko-KR" dirty="0" err="1"/>
              <a:t>Solar.R</a:t>
            </a:r>
            <a:r>
              <a:rPr lang="en-US" altLang="ko-KR" dirty="0"/>
              <a:t>: </a:t>
            </a:r>
            <a:r>
              <a:rPr lang="ko-KR" altLang="en-US" dirty="0" err="1"/>
              <a:t>태양복사량</a:t>
            </a:r>
            <a:endParaRPr lang="ko-KR" altLang="en-US" dirty="0"/>
          </a:p>
          <a:p>
            <a:r>
              <a:rPr lang="en-US" altLang="ko-KR" dirty="0"/>
              <a:t>Wind: </a:t>
            </a:r>
            <a:r>
              <a:rPr lang="ko-KR" altLang="en-US" dirty="0"/>
              <a:t>풍속</a:t>
            </a:r>
          </a:p>
          <a:p>
            <a:r>
              <a:rPr lang="en-US" altLang="ko-KR" dirty="0"/>
              <a:t>Temp: </a:t>
            </a:r>
            <a:r>
              <a:rPr lang="ko-KR" altLang="en-US" dirty="0"/>
              <a:t>기온</a:t>
            </a:r>
          </a:p>
          <a:p>
            <a:r>
              <a:rPr lang="en-US" altLang="ko-KR" dirty="0"/>
              <a:t>Month: </a:t>
            </a:r>
            <a:r>
              <a:rPr lang="ko-KR" altLang="en-US" dirty="0"/>
              <a:t>월</a:t>
            </a:r>
          </a:p>
          <a:p>
            <a:r>
              <a:rPr lang="en-US" altLang="ko-KR" dirty="0"/>
              <a:t>Day: </a:t>
            </a:r>
            <a:r>
              <a:rPr lang="ko-KR" altLang="en-US" dirty="0"/>
              <a:t>일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C363BF-DE6D-4D2D-9EA7-08D03A31D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382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결측치</a:t>
            </a:r>
            <a:r>
              <a:rPr lang="ko-KR" altLang="en-US" sz="1300" b="1" dirty="0"/>
              <a:t> 찾기</a:t>
            </a:r>
          </a:p>
          <a:p>
            <a:r>
              <a:rPr lang="ko-KR" altLang="en-US" dirty="0" err="1"/>
              <a:t>결측치</a:t>
            </a:r>
            <a:r>
              <a:rPr lang="ko-KR" altLang="en-US" dirty="0"/>
              <a:t> 존재 여부를 확인하고 이를 어떻게 처리할 지 방법을 결정해야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확인할 수 있는 방법은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info() </a:t>
            </a:r>
            <a:r>
              <a:rPr lang="ko-KR" altLang="en-US" sz="1200" b="1" dirty="0"/>
              <a:t>메서드로 확인</a:t>
            </a:r>
            <a:endParaRPr lang="en-US" altLang="ko-KR" sz="1200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016732-147C-4628-9D7A-6EF2BAE2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874099"/>
            <a:ext cx="8017404" cy="4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01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en-US" altLang="ko-KR" sz="1200" b="1" dirty="0" err="1"/>
              <a:t>isnull</a:t>
            </a:r>
            <a:r>
              <a:rPr lang="en-US" altLang="ko-KR" sz="1200" b="1" dirty="0"/>
              <a:t>(), </a:t>
            </a:r>
            <a:r>
              <a:rPr lang="en-US" altLang="ko-KR" sz="1200" b="1" dirty="0" err="1"/>
              <a:t>notnull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메서드 사용</a:t>
            </a:r>
            <a:endParaRPr lang="ko-KR" altLang="en-US" sz="1200" dirty="0"/>
          </a:p>
          <a:p>
            <a:r>
              <a:rPr lang="en-US" altLang="ko-KR" b="1" dirty="0" err="1"/>
              <a:t>isnull</a:t>
            </a:r>
            <a:r>
              <a:rPr lang="en-US" altLang="ko-KR" b="1" dirty="0"/>
              <a:t>()</a:t>
            </a:r>
            <a:r>
              <a:rPr lang="ko-KR" altLang="en-US" dirty="0"/>
              <a:t> 메서드는 </a:t>
            </a:r>
            <a:r>
              <a:rPr lang="ko-KR" altLang="en-US" dirty="0" err="1"/>
              <a:t>결측치면</a:t>
            </a:r>
            <a:r>
              <a:rPr lang="ko-KR" altLang="en-US" dirty="0"/>
              <a:t> </a:t>
            </a:r>
            <a:r>
              <a:rPr lang="en-US" altLang="ko-KR" dirty="0"/>
              <a:t>True, </a:t>
            </a:r>
            <a:r>
              <a:rPr lang="ko-KR" altLang="en-US" dirty="0"/>
              <a:t>유효한 값이면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notnull</a:t>
            </a:r>
            <a:r>
              <a:rPr lang="en-US" altLang="ko-KR" b="1" dirty="0"/>
              <a:t>()</a:t>
            </a:r>
            <a:r>
              <a:rPr lang="ko-KR" altLang="en-US" dirty="0"/>
              <a:t> 메서드는 </a:t>
            </a:r>
            <a:r>
              <a:rPr lang="ko-KR" altLang="en-US" dirty="0" err="1"/>
              <a:t>결측치면</a:t>
            </a:r>
            <a:r>
              <a:rPr lang="ko-KR" altLang="en-US" dirty="0"/>
              <a:t> </a:t>
            </a:r>
            <a:r>
              <a:rPr lang="en-US" altLang="ko-KR" dirty="0"/>
              <a:t>False, </a:t>
            </a:r>
            <a:r>
              <a:rPr lang="ko-KR" altLang="en-US" dirty="0"/>
              <a:t>유효한 값이면 </a:t>
            </a:r>
            <a:r>
              <a:rPr lang="en-US" altLang="ko-KR" dirty="0"/>
              <a:t>True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isnull</a:t>
            </a:r>
            <a:r>
              <a:rPr lang="en-US" altLang="ko-KR" dirty="0"/>
              <a:t>() </a:t>
            </a:r>
            <a:r>
              <a:rPr lang="ko-KR" altLang="en-US" dirty="0"/>
              <a:t>대신 </a:t>
            </a:r>
            <a:r>
              <a:rPr lang="en-US" altLang="ko-KR" b="1" dirty="0" err="1"/>
              <a:t>isna</a:t>
            </a:r>
            <a:r>
              <a:rPr lang="en-US" altLang="ko-KR" b="1" dirty="0"/>
              <a:t>()</a:t>
            </a:r>
            <a:r>
              <a:rPr lang="en-US" altLang="ko-KR" dirty="0"/>
              <a:t>, </a:t>
            </a:r>
            <a:r>
              <a:rPr lang="en-US" altLang="ko-KR" dirty="0" err="1"/>
              <a:t>notnull</a:t>
            </a:r>
            <a:r>
              <a:rPr lang="en-US" altLang="ko-KR" dirty="0"/>
              <a:t>() </a:t>
            </a:r>
            <a:r>
              <a:rPr lang="ko-KR" altLang="en-US" dirty="0"/>
              <a:t>대신 </a:t>
            </a:r>
            <a:r>
              <a:rPr lang="en-US" altLang="ko-KR" b="1" dirty="0" err="1"/>
              <a:t>notna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A73B5B-BA2F-45FB-9F45-EBA1A8B5F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4722109" cy="4592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DCE1E-D50B-40C8-9D98-B0BFEDE88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09" y="1745405"/>
            <a:ext cx="4721553" cy="43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860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en-US" altLang="ko-KR" b="1" dirty="0"/>
              <a:t>sum()</a:t>
            </a:r>
            <a:r>
              <a:rPr lang="ko-KR" altLang="en-US" dirty="0"/>
              <a:t> 메서드를 사용해 </a:t>
            </a:r>
            <a:r>
              <a:rPr lang="en-US" altLang="ko-KR" dirty="0"/>
              <a:t>True </a:t>
            </a:r>
            <a:r>
              <a:rPr lang="ko-KR" altLang="en-US" dirty="0"/>
              <a:t>값의 개수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ko-KR" altLang="en-US" b="1" dirty="0"/>
              <a:t>열의 </a:t>
            </a:r>
            <a:r>
              <a:rPr lang="ko-KR" altLang="en-US" b="1" dirty="0" err="1"/>
              <a:t>결측치</a:t>
            </a:r>
            <a:r>
              <a:rPr lang="ko-KR" altLang="en-US" b="1" dirty="0"/>
              <a:t> 개수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DB8DCE-027E-42E9-B9C8-725735DD1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08482"/>
            <a:ext cx="6583514" cy="49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269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결측치</a:t>
            </a:r>
            <a:r>
              <a:rPr lang="ko-KR" altLang="en-US" sz="1300" b="1" dirty="0"/>
              <a:t> 제거</a:t>
            </a:r>
          </a:p>
          <a:p>
            <a:r>
              <a:rPr lang="en-US" altLang="ko-KR" b="1" dirty="0" err="1"/>
              <a:t>dropna</a:t>
            </a:r>
            <a:r>
              <a:rPr lang="en-US" altLang="ko-KR" b="1" dirty="0"/>
              <a:t>()</a:t>
            </a:r>
            <a:r>
              <a:rPr lang="ko-KR" altLang="en-US" dirty="0"/>
              <a:t> 메서드로 </a:t>
            </a:r>
            <a:r>
              <a:rPr lang="ko-KR" altLang="en-US" dirty="0" err="1"/>
              <a:t>결측치가</a:t>
            </a:r>
            <a:r>
              <a:rPr lang="ko-KR" altLang="en-US" dirty="0"/>
              <a:t> 있는 열이나 행을 제거할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inplace</a:t>
            </a:r>
            <a:r>
              <a:rPr lang="en-US" altLang="ko-KR" dirty="0"/>
              <a:t>=True </a:t>
            </a:r>
            <a:r>
              <a:rPr lang="ko-KR" altLang="en-US" dirty="0"/>
              <a:t>옵션을 지정해야 해당 데이터프레임에 실제로 반영됩니다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 </a:t>
            </a:r>
            <a:r>
              <a:rPr lang="ko-KR" altLang="en-US" dirty="0"/>
              <a:t>옵션으로 행을 제거할 지 열을 제거할 지 지정합니다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axis=0: </a:t>
            </a:r>
            <a:r>
              <a:rPr lang="ko-KR" altLang="en-US" dirty="0"/>
              <a:t>행 제거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axis=1: </a:t>
            </a:r>
            <a:r>
              <a:rPr lang="ko-KR" altLang="en-US" dirty="0"/>
              <a:t>열 제거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2BA59-40B6-4ABB-915D-F51C93143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6066308" cy="31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2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-1</a:t>
            </a:r>
            <a:r>
              <a:rPr lang="ko-KR" altLang="en-US" sz="1200" b="1" dirty="0"/>
              <a:t>의 편리성</a:t>
            </a:r>
            <a:endParaRPr lang="ko-KR" altLang="en-US" sz="1200" dirty="0"/>
          </a:p>
          <a:p>
            <a:r>
              <a:rPr lang="en-US" altLang="ko-KR" b="1" dirty="0"/>
              <a:t>(</a:t>
            </a:r>
            <a:r>
              <a:rPr lang="en-US" altLang="ko-KR" b="1" i="1" dirty="0"/>
              <a:t>m</a:t>
            </a:r>
            <a:r>
              <a:rPr lang="en-US" altLang="ko-KR" b="1" dirty="0"/>
              <a:t>, -1)</a:t>
            </a:r>
            <a:r>
              <a:rPr lang="ko-KR" altLang="en-US" dirty="0"/>
              <a:t> 또는 </a:t>
            </a:r>
            <a:r>
              <a:rPr lang="en-US" altLang="ko-KR" b="1" dirty="0"/>
              <a:t>(-1,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ko-KR" altLang="en-US" dirty="0"/>
              <a:t> 처럼 사용해 행 또는 열 크기 한 쪽만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77183-259A-4E9C-BDE6-EFA6F8EB7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95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AE254F-22B8-4A25-9339-F0ACA61AB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92645"/>
            <a:ext cx="8017404" cy="39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856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어떤 열이든 </a:t>
            </a:r>
            <a:r>
              <a:rPr lang="ko-KR" altLang="en-US" sz="1200" b="1" dirty="0" err="1"/>
              <a:t>결측치가</a:t>
            </a:r>
            <a:r>
              <a:rPr lang="ko-KR" altLang="en-US" sz="1200" b="1" dirty="0"/>
              <a:t> 있는 행 제거</a:t>
            </a:r>
            <a:endParaRPr lang="ko-KR" altLang="en-US" sz="1200" dirty="0"/>
          </a:p>
          <a:p>
            <a:r>
              <a:rPr lang="en-US" altLang="ko-KR" dirty="0" err="1"/>
              <a:t>dropna</a:t>
            </a:r>
            <a:r>
              <a:rPr lang="en-US" altLang="ko-KR" dirty="0"/>
              <a:t>() </a:t>
            </a:r>
            <a:r>
              <a:rPr lang="ko-KR" altLang="en-US" dirty="0"/>
              <a:t>메서드는 기본적으로 어느 열이든 </a:t>
            </a:r>
            <a:r>
              <a:rPr lang="ko-KR" altLang="en-US" dirty="0" err="1"/>
              <a:t>결측치가</a:t>
            </a:r>
            <a:r>
              <a:rPr lang="ko-KR" altLang="en-US" dirty="0"/>
              <a:t> 있는 행을 제거합니다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D40504-54F1-4280-A533-85E48BDFC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858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0F7B7-06F1-4428-A945-60E8FF15D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107838"/>
            <a:ext cx="5534909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8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특정 열에 </a:t>
            </a:r>
            <a:r>
              <a:rPr lang="ko-KR" altLang="en-US" sz="1200" b="1" dirty="0" err="1"/>
              <a:t>결측치가</a:t>
            </a:r>
            <a:r>
              <a:rPr lang="ko-KR" altLang="en-US" sz="1200" b="1" dirty="0"/>
              <a:t> 있는 행 제거</a:t>
            </a:r>
            <a:endParaRPr lang="ko-KR" altLang="en-US" sz="1200" dirty="0"/>
          </a:p>
          <a:p>
            <a:r>
              <a:rPr lang="en-US" altLang="ko-KR" dirty="0"/>
              <a:t>subset </a:t>
            </a:r>
            <a:r>
              <a:rPr lang="ko-KR" altLang="en-US" dirty="0"/>
              <a:t>옵션에 열을 지정해 해당 열에 </a:t>
            </a:r>
            <a:r>
              <a:rPr lang="ko-KR" altLang="en-US" dirty="0" err="1"/>
              <a:t>결측치가</a:t>
            </a:r>
            <a:r>
              <a:rPr lang="ko-KR" altLang="en-US" dirty="0"/>
              <a:t> 있는 행을 제거합니다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785AD2-1BDC-4FF3-9164-4883FF22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3"/>
            <a:ext cx="5247043" cy="25276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3E8D0B-8FD6-40F5-8FE7-5D92553E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3730955"/>
            <a:ext cx="8017404" cy="27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823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결측치가</a:t>
            </a:r>
            <a:r>
              <a:rPr lang="ko-KR" altLang="en-US" sz="1200" b="1" dirty="0"/>
              <a:t> 있는 모든 열 제거</a:t>
            </a:r>
            <a:endParaRPr lang="ko-KR" altLang="en-US" sz="1200" dirty="0"/>
          </a:p>
          <a:p>
            <a:r>
              <a:rPr lang="en-US" altLang="ko-KR" dirty="0"/>
              <a:t>axis=1 </a:t>
            </a:r>
            <a:r>
              <a:rPr lang="ko-KR" altLang="en-US" dirty="0"/>
              <a:t>옵션을 지정해 열을 제거할 수 있습니다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12B1D6-3DDD-41C6-8741-821711D5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7202843" cy="50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047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결측치</a:t>
            </a:r>
            <a:r>
              <a:rPr lang="ko-KR" altLang="en-US" sz="1300" b="1" dirty="0"/>
              <a:t> 채우기</a:t>
            </a:r>
          </a:p>
          <a:p>
            <a:r>
              <a:rPr lang="en-US" altLang="ko-KR" b="1" dirty="0" err="1"/>
              <a:t>fillna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</a:t>
            </a:r>
            <a:r>
              <a:rPr lang="ko-KR" altLang="en-US" dirty="0" err="1"/>
              <a:t>결측치를</a:t>
            </a:r>
            <a:r>
              <a:rPr lang="ko-KR" altLang="en-US" dirty="0"/>
              <a:t> 다른 값으로 채울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평균값으로 채우기</a:t>
            </a:r>
            <a:endParaRPr lang="ko-KR" altLang="en-US" sz="1200" dirty="0"/>
          </a:p>
          <a:p>
            <a:r>
              <a:rPr lang="ko-KR" altLang="en-US" dirty="0" err="1"/>
              <a:t>결측치가</a:t>
            </a:r>
            <a:r>
              <a:rPr lang="ko-KR" altLang="en-US" dirty="0"/>
              <a:t> 있는 열의 평균값을 구한 후 </a:t>
            </a:r>
            <a:r>
              <a:rPr lang="ko-KR" altLang="en-US" dirty="0" err="1"/>
              <a:t>결측치를</a:t>
            </a:r>
            <a:r>
              <a:rPr lang="ko-KR" altLang="en-US" dirty="0"/>
              <a:t> 그 값으로 채웁니다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특정 값으로 채우기</a:t>
            </a:r>
            <a:endParaRPr lang="ko-KR" altLang="en-US" sz="1200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또는 일부 </a:t>
            </a:r>
            <a:r>
              <a:rPr lang="ko-KR" altLang="en-US" dirty="0" err="1"/>
              <a:t>결측치를</a:t>
            </a:r>
            <a:r>
              <a:rPr lang="ko-KR" altLang="en-US" dirty="0"/>
              <a:t> 특정 값으로 채웁니다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F0EEF-2823-4D98-9CF7-BC4607E4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3"/>
            <a:ext cx="7915295" cy="28996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8E4AD2-1A1D-4ECE-A768-05C24D74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164027"/>
            <a:ext cx="7915294" cy="21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542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직전 행의 값 또는 바로 다음 행의 값으로 채우기</a:t>
            </a:r>
            <a:endParaRPr lang="ko-KR" altLang="en-US" sz="1200" dirty="0"/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바로 앞의 값이나 바로 다음에 나오는 값으로 채웁니다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 또는 시간의 흐름에 따른 값을 갖는 시계열 데이터 처리시 유용합니다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method='</a:t>
            </a:r>
            <a:r>
              <a:rPr lang="en-US" altLang="ko-KR" b="1" dirty="0" err="1"/>
              <a:t>ffill</a:t>
            </a:r>
            <a:r>
              <a:rPr lang="en-US" altLang="ko-KR" b="1" dirty="0"/>
              <a:t>'</a:t>
            </a:r>
            <a:r>
              <a:rPr lang="en-US" altLang="ko-KR" dirty="0"/>
              <a:t>: </a:t>
            </a:r>
            <a:r>
              <a:rPr lang="ko-KR" altLang="en-US" dirty="0"/>
              <a:t>바로 앞의 값으로 변경</a:t>
            </a:r>
            <a:r>
              <a:rPr lang="en-US" altLang="ko-KR" dirty="0"/>
              <a:t>(Forward Fill)</a:t>
            </a:r>
          </a:p>
          <a:p>
            <a:r>
              <a:rPr lang="en-US" altLang="ko-KR" b="1" dirty="0"/>
              <a:t>method='</a:t>
            </a:r>
            <a:r>
              <a:rPr lang="en-US" altLang="ko-KR" b="1" dirty="0" err="1"/>
              <a:t>bfill</a:t>
            </a:r>
            <a:r>
              <a:rPr lang="en-US" altLang="ko-KR" b="1" dirty="0"/>
              <a:t>'</a:t>
            </a:r>
            <a:r>
              <a:rPr lang="en-US" altLang="ko-KR" dirty="0"/>
              <a:t>: </a:t>
            </a:r>
            <a:r>
              <a:rPr lang="ko-KR" altLang="en-US" dirty="0"/>
              <a:t>바로 다음 값으로 변경</a:t>
            </a:r>
            <a:r>
              <a:rPr lang="en-US" altLang="ko-KR" dirty="0"/>
              <a:t>(Backward Fill)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F581C7-5AF3-4F80-9725-3CC70E0E4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35" y="1114630"/>
            <a:ext cx="7459960" cy="46257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073BAF-0964-4747-8C36-402918388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429000"/>
            <a:ext cx="4167020" cy="29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30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 err="1"/>
              <a:t>선형보간법으로</a:t>
            </a:r>
            <a:r>
              <a:rPr lang="ko-KR" altLang="en-US" sz="1200" b="1" dirty="0"/>
              <a:t> 채우기</a:t>
            </a:r>
            <a:endParaRPr lang="ko-KR" altLang="en-US" sz="1200" dirty="0"/>
          </a:p>
          <a:p>
            <a:r>
              <a:rPr lang="en-US" altLang="ko-KR" b="1" dirty="0"/>
              <a:t>interpolate()</a:t>
            </a:r>
            <a:r>
              <a:rPr lang="ko-KR" altLang="en-US" dirty="0"/>
              <a:t> 메서드를 사용해 </a:t>
            </a:r>
            <a:r>
              <a:rPr lang="ko-KR" altLang="en-US" dirty="0" err="1"/>
              <a:t>선형보간법으로</a:t>
            </a:r>
            <a:r>
              <a:rPr lang="ko-KR" altLang="en-US" dirty="0"/>
              <a:t> 채울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E2450-B1AE-448F-AABF-FF6B6EA74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2382512"/>
            <a:ext cx="3295295" cy="2709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E57A43-41AE-4F75-9BAE-EB85E3F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20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가변수</a:t>
            </a:r>
            <a:r>
              <a:rPr lang="en-US" altLang="ko-KR" sz="1400" b="1" dirty="0"/>
              <a:t>(Dummy Variable) </a:t>
            </a:r>
            <a:r>
              <a:rPr lang="ko-KR" altLang="en-US" sz="1400" b="1" dirty="0"/>
              <a:t>만들기</a:t>
            </a:r>
          </a:p>
          <a:p>
            <a:r>
              <a:rPr lang="ko-KR" altLang="en-US" dirty="0"/>
              <a:t>가변수는 일정하게 정해진 범위의 값을 갖는 데이터</a:t>
            </a:r>
            <a:r>
              <a:rPr lang="en-US" altLang="ko-KR" dirty="0"/>
              <a:t>(</a:t>
            </a:r>
            <a:r>
              <a:rPr lang="ko-KR" altLang="en-US" dirty="0"/>
              <a:t>범주형 데이터</a:t>
            </a:r>
            <a:r>
              <a:rPr lang="en-US" altLang="ko-KR" dirty="0"/>
              <a:t>)</a:t>
            </a:r>
            <a:r>
              <a:rPr lang="ko-KR" altLang="en-US" dirty="0"/>
              <a:t>를 독립된 열로 변환한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범주형 문자열 데이터는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알고리즘에 사용하려면 숫자로 변환해야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가변수를 만드는 과정을 </a:t>
            </a:r>
            <a:r>
              <a:rPr lang="en-US" altLang="ko-KR" b="1" dirty="0"/>
              <a:t>One-Hot-Encoding</a:t>
            </a:r>
            <a:r>
              <a:rPr lang="ko-KR" altLang="en-US" dirty="0"/>
              <a:t> 이라고 부르기도 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get_dummies</a:t>
            </a:r>
            <a:r>
              <a:rPr lang="en-US" altLang="ko-KR" b="1" dirty="0"/>
              <a:t>()</a:t>
            </a:r>
            <a:r>
              <a:rPr lang="ko-KR" altLang="en-US" dirty="0"/>
              <a:t> 함수를 사용해서 가변수를 쉽게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22B49-52D9-4535-B8C5-9A33DD028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15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B1D3B6-9072-4F02-9EC0-99E719843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06641"/>
            <a:ext cx="8017404" cy="29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83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범주형 변수 확인</a:t>
            </a:r>
          </a:p>
          <a:p>
            <a:r>
              <a:rPr lang="ko-KR" altLang="en-US" dirty="0"/>
              <a:t>범주형 여부를 우선 확인해야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값을 갖는 열이 범수형 값을 갖는 경우가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C24DC8-1C8A-49B0-B918-1BCAAE98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8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044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변수 개별 처리</a:t>
            </a:r>
          </a:p>
          <a:p>
            <a:r>
              <a:rPr lang="en-US" altLang="ko-KR" dirty="0"/>
              <a:t>columns </a:t>
            </a:r>
            <a:r>
              <a:rPr lang="ko-KR" altLang="en-US" dirty="0"/>
              <a:t>옵션에 열을 하나 지정해 처리할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자동으로 원본 열이 제거되고</a:t>
            </a:r>
            <a:r>
              <a:rPr lang="en-US" altLang="ko-KR" dirty="0"/>
              <a:t>, </a:t>
            </a:r>
            <a:r>
              <a:rPr lang="ko-KR" altLang="en-US" dirty="0"/>
              <a:t>열 이름이 </a:t>
            </a:r>
            <a:r>
              <a:rPr lang="en-US" altLang="ko-KR" dirty="0"/>
              <a:t>prefix</a:t>
            </a:r>
            <a:r>
              <a:rPr lang="ko-KR" altLang="en-US" dirty="0"/>
              <a:t>로 사용됩니다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다중공선성</a:t>
            </a:r>
            <a:r>
              <a:rPr lang="ko-KR" altLang="en-US" dirty="0"/>
              <a:t> 문제를 없애기 위해 </a:t>
            </a:r>
            <a:r>
              <a:rPr lang="en-US" altLang="ko-KR" b="1" dirty="0" err="1"/>
              <a:t>drop_first</a:t>
            </a:r>
            <a:r>
              <a:rPr lang="en-US" altLang="ko-KR" b="1" dirty="0"/>
              <a:t>=True</a:t>
            </a:r>
            <a:r>
              <a:rPr lang="ko-KR" altLang="en-US" dirty="0"/>
              <a:t> 옵션을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5E7C44-F49D-4100-B8E2-992F302E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879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ED32E1-0DF5-4199-815E-6E736619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38136"/>
            <a:ext cx="8017404" cy="26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876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일괄 처리</a:t>
            </a:r>
          </a:p>
          <a:p>
            <a:r>
              <a:rPr lang="en-US" altLang="ko-KR" dirty="0"/>
              <a:t>columns </a:t>
            </a:r>
            <a:r>
              <a:rPr lang="ko-KR" altLang="en-US" dirty="0"/>
              <a:t>옵션에 대상 열을 </a:t>
            </a:r>
            <a:r>
              <a:rPr lang="ko-KR" altLang="en-US" b="1" dirty="0"/>
              <a:t>리스트</a:t>
            </a:r>
            <a:r>
              <a:rPr lang="ko-KR" altLang="en-US" dirty="0"/>
              <a:t>로 지정해 한 번에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자동으로 열 이름이 </a:t>
            </a:r>
            <a:r>
              <a:rPr lang="en-US" altLang="ko-KR" dirty="0"/>
              <a:t>prefix</a:t>
            </a:r>
            <a:r>
              <a:rPr lang="ko-KR" altLang="en-US" dirty="0"/>
              <a:t>로 지정되며 원본 열이 제거됩니다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columns </a:t>
            </a:r>
            <a:r>
              <a:rPr lang="ko-KR" altLang="en-US" dirty="0"/>
              <a:t>옵션을 지정하지 않으면 문자열 값을 갖는 열 모두를 대상으로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44F908-0027-461D-801B-ABADB50D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749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3DE772-61A0-4753-A12C-AF44D1388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94667"/>
            <a:ext cx="3916892" cy="27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70624-26A2-41C5-9F53-609B9DCD6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63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일괄 처리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4F614C-9C56-4E62-9493-208AC8241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69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3AEF31-CC32-41F2-81DB-F1C51EB3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7" y="2542433"/>
            <a:ext cx="8906933" cy="3827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2D248B-F648-43B1-A46F-30BEFEC1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06" y="1113572"/>
            <a:ext cx="5352695" cy="19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01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F6A34C-FBA0-46B1-8A55-E350746D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9468342" cy="4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544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063AB1-50BB-421D-AB9C-AA7E1DF4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4472162" cy="1234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579856-4423-4F70-A56A-9CC31CED5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89" y="1388291"/>
            <a:ext cx="6924044" cy="48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09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0313D5-5B04-4311-A14A-E3A1B700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767562" cy="1478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35259B-35F4-493F-8543-32323235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36" y="2115794"/>
            <a:ext cx="6413500" cy="43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4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094B5-7CFC-4A25-BADB-690C6693B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458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08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B41240-BA95-4510-AADF-EB3B7829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42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24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변경 </a:t>
            </a:r>
            <a:r>
              <a:rPr lang="en-US" altLang="ko-KR" sz="1400" b="1" dirty="0"/>
              <a:t>(3)</a:t>
            </a:r>
            <a:endParaRPr lang="ko-KR" altLang="en-US" sz="1400" b="1" dirty="0"/>
          </a:p>
          <a:p>
            <a:pPr marL="0" indent="0">
              <a:buNone/>
            </a:pPr>
            <a:r>
              <a:rPr lang="ko-KR" altLang="en-US" sz="1400" b="1" dirty="0"/>
              <a:t>데이터프레임 합치기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Concat</a:t>
            </a:r>
            <a:r>
              <a:rPr lang="en-US" altLang="ko-KR" sz="1400" b="1" dirty="0"/>
              <a:t>)</a:t>
            </a:r>
            <a:endParaRPr lang="ko-KR" altLang="en-US" sz="1400" b="1" dirty="0"/>
          </a:p>
          <a:p>
            <a:r>
              <a:rPr lang="en-US" altLang="ko-KR" b="1" dirty="0" err="1"/>
              <a:t>concat</a:t>
            </a:r>
            <a:r>
              <a:rPr lang="en-US" altLang="ko-KR" b="1" dirty="0"/>
              <a:t>()</a:t>
            </a:r>
            <a:r>
              <a:rPr lang="ko-KR" altLang="en-US" dirty="0"/>
              <a:t> 함수를 사용해 </a:t>
            </a:r>
            <a:r>
              <a:rPr lang="ko-KR" altLang="en-US" b="1" dirty="0"/>
              <a:t>인덱스 값을 기준으로</a:t>
            </a:r>
            <a:r>
              <a:rPr lang="ko-KR" altLang="en-US" dirty="0"/>
              <a:t> 두 데이터프레임을 가로 또는 세로로 합칠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가로로 합치기</a:t>
            </a:r>
          </a:p>
          <a:p>
            <a:r>
              <a:rPr lang="en-US" altLang="ko-KR" b="1" dirty="0"/>
              <a:t>axis=1</a:t>
            </a:r>
            <a:r>
              <a:rPr lang="ko-KR" altLang="en-US" dirty="0"/>
              <a:t> 옵션을 지정해 가로로 합칠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976B79-73FE-4FE4-AF6F-55CF1626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4928658" cy="1559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643B1E-2903-432A-B6CA-46FD2495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60365"/>
            <a:ext cx="5569479" cy="288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15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데이터 </a:t>
            </a:r>
            <a:r>
              <a:rPr lang="ko-KR" altLang="en-US" sz="1200" b="1" dirty="0" err="1"/>
              <a:t>읽어오기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E48107-ECD9-4B93-958B-37F6BABD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3676650" cy="8910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06ADD5-AC99-402E-A38E-2DD3FFE49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2024422"/>
            <a:ext cx="6785114" cy="4175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482934-A99E-441A-9CF7-D1CD7F9FF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53" y="2024422"/>
            <a:ext cx="5925683" cy="43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63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데이터프레임 합치기</a:t>
            </a:r>
            <a:endParaRPr lang="ko-KR" altLang="en-US" sz="1200" dirty="0"/>
          </a:p>
          <a:p>
            <a:r>
              <a:rPr lang="ko-KR" altLang="en-US" dirty="0"/>
              <a:t>이제 </a:t>
            </a:r>
            <a:r>
              <a:rPr lang="en-US" altLang="ko-KR" b="1" dirty="0" err="1"/>
              <a:t>concat</a:t>
            </a:r>
            <a:r>
              <a:rPr lang="en-US" altLang="ko-KR" b="1" dirty="0"/>
              <a:t>()</a:t>
            </a:r>
            <a:r>
              <a:rPr lang="ko-KR" altLang="en-US" dirty="0"/>
              <a:t> 함수를 사용해 두 데이터프레임을 합쳐봅니다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가로로 합치므로 </a:t>
            </a:r>
            <a:r>
              <a:rPr lang="en-US" altLang="ko-KR" b="1" dirty="0"/>
              <a:t>axis=1</a:t>
            </a:r>
            <a:r>
              <a:rPr lang="ko-KR" altLang="en-US" dirty="0"/>
              <a:t> 옵션을 지정합니다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join='outer'</a:t>
            </a:r>
            <a:r>
              <a:rPr lang="ko-KR" altLang="en-US" dirty="0"/>
              <a:t>는 기본 옵션값이므로 생략이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5F9340-FE37-4DAD-A6B5-276B5459F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7152042" cy="52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0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인덱싱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배열은 리스트와 방법이 같으므로 설명을 생략합니다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행</a:t>
            </a:r>
            <a:r>
              <a:rPr lang="en-US" altLang="ko-KR" b="1" dirty="0"/>
              <a:t>, </a:t>
            </a:r>
            <a:r>
              <a:rPr lang="ko-KR" altLang="en-US" b="1" dirty="0"/>
              <a:t>열</a:t>
            </a:r>
            <a:r>
              <a:rPr lang="en-US" altLang="ko-KR" b="1" dirty="0"/>
              <a:t>]</a:t>
            </a:r>
            <a:r>
              <a:rPr lang="ko-KR" altLang="en-US" dirty="0"/>
              <a:t> 형태로 특정 위치의 요소를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2,..], :]</a:t>
            </a:r>
            <a:r>
              <a:rPr lang="ko-KR" altLang="en-US" dirty="0"/>
              <a:t> 또는 </a:t>
            </a:r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2,..]]</a:t>
            </a:r>
            <a:r>
              <a:rPr lang="ko-KR" altLang="en-US" dirty="0"/>
              <a:t> 형태로 특정 행을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[:, [</a:t>
            </a:r>
            <a:r>
              <a:rPr lang="ko-KR" altLang="en-US" b="1" dirty="0"/>
              <a:t>열</a:t>
            </a:r>
            <a:r>
              <a:rPr lang="en-US" altLang="ko-KR" b="1" dirty="0"/>
              <a:t>1,</a:t>
            </a:r>
            <a:r>
              <a:rPr lang="ko-KR" altLang="en-US" b="1" dirty="0"/>
              <a:t>열</a:t>
            </a:r>
            <a:r>
              <a:rPr lang="en-US" altLang="ko-KR" b="1" dirty="0"/>
              <a:t>2,...]]</a:t>
            </a:r>
            <a:r>
              <a:rPr lang="ko-KR" altLang="en-US" dirty="0"/>
              <a:t> 형태로 특정 열을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2,...], [</a:t>
            </a:r>
            <a:r>
              <a:rPr lang="ko-KR" altLang="en-US" b="1" dirty="0"/>
              <a:t>열</a:t>
            </a:r>
            <a:r>
              <a:rPr lang="en-US" altLang="ko-KR" b="1" dirty="0"/>
              <a:t>1,</a:t>
            </a:r>
            <a:r>
              <a:rPr lang="ko-KR" altLang="en-US" b="1" dirty="0"/>
              <a:t>열</a:t>
            </a:r>
            <a:r>
              <a:rPr lang="en-US" altLang="ko-KR" b="1" dirty="0"/>
              <a:t>2,...]]</a:t>
            </a:r>
            <a:r>
              <a:rPr lang="ko-KR" altLang="en-US" dirty="0"/>
              <a:t> 형태로 특정 행의 특정 열을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요소 조회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행 조회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412DF-608C-4727-A795-77BB6257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491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5D7B64-DCF2-4958-8639-0F33160B2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23743"/>
            <a:ext cx="8017404" cy="1491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A1DBA-FB15-4327-ACEF-0F1BBAB96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659195"/>
            <a:ext cx="8017404" cy="20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278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en-US" altLang="ko-KR" dirty="0"/>
              <a:t>pop02 </a:t>
            </a:r>
            <a:r>
              <a:rPr lang="ko-KR" altLang="en-US" dirty="0"/>
              <a:t>데이터프레임에는 </a:t>
            </a:r>
            <a:r>
              <a:rPr lang="en-US" altLang="ko-KR" dirty="0"/>
              <a:t>1981~1984</a:t>
            </a:r>
            <a:r>
              <a:rPr lang="ko-KR" altLang="en-US" dirty="0"/>
              <a:t>년 데이터가 없어 합쳐진 결과에 </a:t>
            </a:r>
            <a:r>
              <a:rPr lang="ko-KR" altLang="en-US" dirty="0" err="1"/>
              <a:t>결측치가</a:t>
            </a:r>
            <a:r>
              <a:rPr lang="ko-KR" altLang="en-US" dirty="0"/>
              <a:t> 생깁니다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join='inner' </a:t>
            </a:r>
            <a:r>
              <a:rPr lang="ko-KR" altLang="en-US" dirty="0"/>
              <a:t>옵션을 지정하면 </a:t>
            </a:r>
            <a:r>
              <a:rPr lang="ko-KR" altLang="en-US" dirty="0" err="1"/>
              <a:t>매핑되지</a:t>
            </a:r>
            <a:r>
              <a:rPr lang="ko-KR" altLang="en-US" dirty="0"/>
              <a:t> 못한 행은 제외됩니다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CBADFB-398B-4A15-A99C-C2B0B0EB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7016577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780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세로로 합치기</a:t>
            </a:r>
          </a:p>
          <a:p>
            <a:r>
              <a:rPr lang="en-US" altLang="ko-KR" b="1" dirty="0"/>
              <a:t>axis=0</a:t>
            </a:r>
            <a:r>
              <a:rPr lang="ko-KR" altLang="en-US" dirty="0"/>
              <a:t> 옵션을 지정해 세로로 합칠 수 있습니다</a:t>
            </a:r>
            <a:r>
              <a:rPr lang="en-US" altLang="ko-KR" dirty="0"/>
              <a:t>.(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5A6ABD-1B63-4C1D-8633-412434BE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095398"/>
            <a:ext cx="8022182" cy="40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329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데이터 </a:t>
            </a:r>
            <a:r>
              <a:rPr lang="ko-KR" altLang="en-US" sz="1200" b="1" dirty="0" err="1"/>
              <a:t>읽어오기</a:t>
            </a:r>
            <a:endParaRPr lang="en-US" altLang="ko-KR" sz="1200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DE019E-A99C-44ED-8AFB-A9D75DEF9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196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49CC80-194F-40F8-907E-E53190366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18463"/>
            <a:ext cx="8017404" cy="32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5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데이터프레임 합치기</a:t>
            </a:r>
            <a:endParaRPr lang="ko-KR" altLang="en-US" sz="1200" dirty="0"/>
          </a:p>
          <a:p>
            <a:r>
              <a:rPr lang="ko-KR" altLang="en-US" dirty="0"/>
              <a:t>이제 </a:t>
            </a:r>
            <a:r>
              <a:rPr lang="en-US" altLang="ko-KR" b="1" dirty="0" err="1"/>
              <a:t>concat</a:t>
            </a:r>
            <a:r>
              <a:rPr lang="en-US" altLang="ko-KR" b="1" dirty="0"/>
              <a:t>()</a:t>
            </a:r>
            <a:r>
              <a:rPr lang="ko-KR" altLang="en-US" dirty="0"/>
              <a:t> 함수를 사용해 두 데이터프레임을 합칩니다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세로로 합치므로 </a:t>
            </a:r>
            <a:r>
              <a:rPr lang="en-US" altLang="ko-KR" b="1" dirty="0"/>
              <a:t>axis=0</a:t>
            </a:r>
            <a:r>
              <a:rPr lang="ko-KR" altLang="en-US" dirty="0"/>
              <a:t> 옵션을 지정하거나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362023-DDC5-4E8A-808E-345325211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5015261" cy="34499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422755-AF2E-4EDC-9228-38AB7624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80" y="2012101"/>
            <a:ext cx="4108273" cy="42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8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인구 변화량 시각화</a:t>
            </a:r>
            <a:endParaRPr lang="ko-KR" altLang="en-US" sz="1200" dirty="0"/>
          </a:p>
          <a:p>
            <a:r>
              <a:rPr lang="ko-KR" altLang="en-US" dirty="0"/>
              <a:t>인구 변화량을 간단히 시각화 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675D56-F6BE-4D2E-A110-7FBDC078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1"/>
            <a:ext cx="7177443" cy="497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344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합치기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축에 여러 값을 표시할 수 있습니다</a:t>
            </a:r>
            <a:r>
              <a:rPr lang="en-US" altLang="ko-KR" dirty="0"/>
              <a:t>. </a:t>
            </a:r>
            <a:r>
              <a:rPr lang="ko-KR" altLang="en-US" dirty="0"/>
              <a:t>이때는 범례를 표시하는 것이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D05356-C53A-4A6E-855D-3EC1DF06E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7033509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055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조인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조인</a:t>
            </a:r>
            <a:r>
              <a:rPr lang="en-US" altLang="ko-KR" sz="1400" b="1" dirty="0"/>
              <a:t>(Merge)</a:t>
            </a:r>
          </a:p>
          <a:p>
            <a:r>
              <a:rPr lang="en-US" altLang="ko-KR" b="1" dirty="0"/>
              <a:t>merge()</a:t>
            </a:r>
            <a:r>
              <a:rPr lang="ko-KR" altLang="en-US" dirty="0"/>
              <a:t> 함수를 사용 두 데이터프레임을 지정한 키 값을 기준으로 병합할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4D8002-C56B-4E00-8CF7-530AE2DB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467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조인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데이터 </a:t>
            </a:r>
            <a:r>
              <a:rPr lang="ko-KR" altLang="en-US" sz="1300" b="1" dirty="0" err="1"/>
              <a:t>읽어오기</a:t>
            </a:r>
            <a:endParaRPr lang="ko-KR" altLang="en-US" sz="1300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8F6C87-1F7B-41CB-ACCA-34F5FB7F0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4" y="1761066"/>
            <a:ext cx="5786661" cy="3708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48197F-63A4-4AC3-A28D-8A2E06015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00" y="1472731"/>
            <a:ext cx="6432021" cy="4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696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조인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300" b="1" dirty="0"/>
              <a:t>inner </a:t>
            </a:r>
            <a:r>
              <a:rPr lang="ko-KR" altLang="en-US" sz="1300" b="1" dirty="0"/>
              <a:t>조인</a:t>
            </a:r>
          </a:p>
          <a:p>
            <a:r>
              <a:rPr lang="ko-KR" altLang="en-US" dirty="0"/>
              <a:t>같은 이름의 열이 있으면 </a:t>
            </a:r>
            <a:r>
              <a:rPr lang="en-US" altLang="ko-KR" dirty="0"/>
              <a:t>on </a:t>
            </a:r>
            <a:r>
              <a:rPr lang="ko-KR" altLang="en-US" dirty="0"/>
              <a:t>옵션을 지정하지 않아도 그 열을 기준으로 조인됩니다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그래도 기준 열을 명시적으로 지정해 주기를 권고합니다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how='inner' </a:t>
            </a:r>
            <a:r>
              <a:rPr lang="ko-KR" altLang="en-US" dirty="0"/>
              <a:t>옵션은 기본 옵션값이므로 생략할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2BE45-8EED-4685-B28E-EC2A2B4D9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6490002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108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데이터프레임 조인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300" b="1" dirty="0"/>
              <a:t>outer </a:t>
            </a:r>
            <a:r>
              <a:rPr lang="ko-KR" altLang="en-US" sz="1300" b="1" dirty="0"/>
              <a:t>조인</a:t>
            </a:r>
          </a:p>
          <a:p>
            <a:r>
              <a:rPr lang="en-US" altLang="ko-KR" dirty="0"/>
              <a:t>how='outer' </a:t>
            </a:r>
            <a:r>
              <a:rPr lang="ko-KR" altLang="en-US" dirty="0"/>
              <a:t>옵션을 지정합니다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CCB985-4081-448D-9F61-426CDF32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7395908" cy="51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5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열 조회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행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열 조회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218841-4FE2-416F-B996-1C1D7367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448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2334FA-2CA0-496B-8560-08717726C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043972"/>
            <a:ext cx="8017405" cy="32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900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4263CF-D2C2-4413-BA8E-2F9755737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481275" cy="3094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FE8980-68A4-4989-A746-C0943B991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39" y="1227137"/>
            <a:ext cx="5093654" cy="51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477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A995AC-8A4B-45BB-B6AF-A4E1E84F9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632593" cy="3653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0ADB81-2A89-44D0-BF44-B1A066BF8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01" y="1322086"/>
            <a:ext cx="6381220" cy="50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313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96044D-FD30-4208-B37B-5BF6919EE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388291"/>
            <a:ext cx="9998550" cy="42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746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BDDEB1-B8ED-4F24-B749-903F9BD7A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916553" cy="3797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495E4E-9735-4109-B12F-96E07705D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53" y="1970738"/>
            <a:ext cx="6281281" cy="41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680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7F6EE2-3EE1-443A-AAA5-B4F6570A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6015424" cy="2671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A2AD04-0D3E-4C45-A9AC-A6330E42B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356" y="2438343"/>
            <a:ext cx="7674859" cy="37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773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D8AA7-7AE0-430D-A537-6125254AB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4582227" cy="3378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A65E4C-F77F-4EED-9289-7AE477F43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2" y="1748490"/>
            <a:ext cx="6885516" cy="43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574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05F1CA-E270-409D-8360-662D6CD14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6381501" cy="3378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C6501B-623C-44A3-8CBA-FED82C2F5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94" y="1487259"/>
            <a:ext cx="6231242" cy="4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39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3D0D4D-0885-42E5-9062-BB85FB96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32448" cy="3526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CC0058-331F-447A-B8CD-0BCFDA1F7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93" y="1628322"/>
            <a:ext cx="5957940" cy="44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0071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07258E-764F-4A9A-95BC-F294C86E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377161" cy="2002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0B9E17-CE09-40D0-B9DD-FC452282E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33" y="3231846"/>
            <a:ext cx="7875761" cy="31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56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D2EAE9-9237-4AEB-81B2-1B21C261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476895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48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행</a:t>
            </a:r>
            <a:r>
              <a:rPr lang="en-US" altLang="ko-KR" b="1" dirty="0"/>
              <a:t>1:</a:t>
            </a:r>
            <a:r>
              <a:rPr lang="ko-KR" altLang="en-US" b="1" dirty="0"/>
              <a:t>행</a:t>
            </a:r>
            <a:r>
              <a:rPr lang="en-US" altLang="ko-KR" b="1" dirty="0"/>
              <a:t>N,</a:t>
            </a:r>
            <a:r>
              <a:rPr lang="ko-KR" altLang="en-US" b="1" dirty="0"/>
              <a:t>열</a:t>
            </a:r>
            <a:r>
              <a:rPr lang="en-US" altLang="ko-KR" b="1" dirty="0"/>
              <a:t>1:</a:t>
            </a:r>
            <a:r>
              <a:rPr lang="ko-KR" altLang="en-US" b="1" dirty="0"/>
              <a:t>열</a:t>
            </a:r>
            <a:r>
              <a:rPr lang="en-US" altLang="ko-KR" b="1" dirty="0"/>
              <a:t>N]</a:t>
            </a:r>
            <a:r>
              <a:rPr lang="ko-KR" altLang="en-US" dirty="0"/>
              <a:t> 형태로 지정해 그 위치의 요소를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결과는 </a:t>
            </a:r>
            <a:r>
              <a:rPr lang="en-US" altLang="ko-KR" b="1" dirty="0"/>
              <a:t>2</a:t>
            </a:r>
            <a:r>
              <a:rPr lang="ko-KR" altLang="en-US" b="1" dirty="0"/>
              <a:t>차원 배열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 </a:t>
            </a:r>
            <a:r>
              <a:rPr lang="ko-KR" altLang="en-US" b="1" dirty="0"/>
              <a:t>범위 값은 대상에 포함되지 않습니다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즉</a:t>
            </a:r>
            <a:r>
              <a:rPr lang="en-US" altLang="ko-KR" dirty="0"/>
              <a:t>, </a:t>
            </a:r>
            <a:r>
              <a:rPr lang="ko-KR" altLang="en-US" b="1" dirty="0"/>
              <a:t>배열</a:t>
            </a:r>
            <a:r>
              <a:rPr lang="en-US" altLang="ko-KR" b="1" dirty="0"/>
              <a:t>[1:M, 2:N]</a:t>
            </a:r>
            <a:r>
              <a:rPr lang="ko-KR" altLang="en-US" dirty="0"/>
              <a:t> 이라면 </a:t>
            </a:r>
            <a:r>
              <a:rPr lang="en-US" altLang="ko-KR" dirty="0"/>
              <a:t>1 ~ M-1</a:t>
            </a:r>
            <a:r>
              <a:rPr lang="ko-KR" altLang="en-US" dirty="0"/>
              <a:t>행</a:t>
            </a:r>
            <a:r>
              <a:rPr lang="en-US" altLang="ko-KR" dirty="0"/>
              <a:t>, 2 ~ N-1</a:t>
            </a:r>
            <a:r>
              <a:rPr lang="ko-KR" altLang="en-US" dirty="0"/>
              <a:t>열이 조회 대상이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C22FAD-4378-427E-8B1B-FBF266896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103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F16FBB-1928-4576-A29E-2B290C728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72488"/>
            <a:ext cx="8017404" cy="19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2575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BD4951-E2A1-489F-A504-CE7851CA1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922983" cy="2627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13296A-2771-428F-BAC1-3756C0227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20" y="4015316"/>
            <a:ext cx="9267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34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AC6D90-81F7-4ACA-A436-7717107D6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13572"/>
            <a:ext cx="8978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711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 </a:t>
            </a:r>
            <a:r>
              <a:rPr lang="en-US" altLang="ko-KR" dirty="0"/>
              <a:t>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CD3688-DD1C-4D53-90C3-EE416A658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6" y="1113573"/>
            <a:ext cx="3857451" cy="25186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C9015D-E2F7-4752-A571-4EFB459BF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09" y="3429000"/>
            <a:ext cx="5874194" cy="3163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01D8A3-A184-4183-83B5-0B5E265AB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84" y="1113572"/>
            <a:ext cx="6349383" cy="26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062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D198A-B4B3-4B9A-8CC0-9A6437EC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4764769" cy="4865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942CC7-D61B-4260-A927-5840BA9F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83" y="1113572"/>
            <a:ext cx="6667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2802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0076C8-D65F-4CAB-9E31-7B239BA7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30028" cy="53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60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DF356-880A-48E3-8356-F31405FC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095165"/>
            <a:ext cx="5253987" cy="4086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9C2BEB-BACC-4326-908D-EB4CAA7B0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39" y="2085031"/>
            <a:ext cx="7089543" cy="40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56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4077F8-705A-424D-B0B2-16312594F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73775" cy="3688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DF37C8-1DB8-46DC-B373-7740D83AF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35" y="2762450"/>
            <a:ext cx="4960352" cy="29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625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7D57A0-E9B2-45DF-A1BC-7DB3016DF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095374"/>
            <a:ext cx="5035221" cy="2926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036202-2E01-49E9-A8D3-CEC38D942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25" y="2482849"/>
            <a:ext cx="8165570" cy="33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06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A4E5A-6B6D-4885-9E0F-74EC72A64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5" y="1113571"/>
            <a:ext cx="10800994" cy="41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31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6900F1-1481-4997-BE8C-C3C0DAB8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9789228" cy="50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조건 조회</a:t>
            </a:r>
          </a:p>
          <a:p>
            <a:r>
              <a:rPr lang="ko-KR" altLang="en-US" b="1" dirty="0"/>
              <a:t>조건에 맞는 요소를 선택</a:t>
            </a:r>
            <a:r>
              <a:rPr lang="ko-KR" altLang="en-US" dirty="0"/>
              <a:t>하는 방식이며</a:t>
            </a:r>
            <a:r>
              <a:rPr lang="en-US" altLang="ko-KR" dirty="0"/>
              <a:t>, </a:t>
            </a:r>
            <a:r>
              <a:rPr lang="ko-KR" altLang="en-US" b="1" dirty="0" err="1"/>
              <a:t>불리언</a:t>
            </a:r>
            <a:r>
              <a:rPr lang="ko-KR" altLang="en-US" b="1" dirty="0"/>
              <a:t> 방식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결과는 </a:t>
            </a:r>
            <a:r>
              <a:rPr lang="en-US" altLang="ko-KR" b="1" dirty="0"/>
              <a:t>1</a:t>
            </a:r>
            <a:r>
              <a:rPr lang="ko-KR" altLang="en-US" b="1" dirty="0"/>
              <a:t>차원 배열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]</a:t>
            </a:r>
            <a:r>
              <a:rPr lang="ko-KR" altLang="en-US" dirty="0"/>
              <a:t> 형태로 해당 조건에 맞는 요소만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조건을 변수로 선언해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조건을 </a:t>
            </a:r>
            <a:r>
              <a:rPr lang="en-US" altLang="ko-KR" b="1" dirty="0"/>
              <a:t>&amp;</a:t>
            </a:r>
            <a:r>
              <a:rPr lang="ko-KR" altLang="en-US" dirty="0"/>
              <a:t> 와 </a:t>
            </a:r>
            <a:r>
              <a:rPr lang="en-US" altLang="ko-KR" b="1" dirty="0"/>
              <a:t>|</a:t>
            </a:r>
            <a:r>
              <a:rPr lang="ko-KR" altLang="en-US" dirty="0"/>
              <a:t> 로 연결하여 조회할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6CF059-0CE0-4626-89F7-62DFD0534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380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13F45B-E170-4226-A458-385DA00AD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43320"/>
            <a:ext cx="8017404" cy="832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AA0BD9-BB27-488B-9683-BD2C4122B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11613"/>
            <a:ext cx="8017404" cy="8323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F72B6D-DADE-49EF-9C98-B160DB6D8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33961"/>
            <a:ext cx="8017404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61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DF1411-5292-429F-B49A-BC6D76F7A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332606" cy="39932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A64615-DE3C-45D8-B594-68C0B596E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228" y="1455204"/>
            <a:ext cx="6556654" cy="39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206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79F39-9CEB-4F55-A6D3-87D9B309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835295" cy="3827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B4E2F9-4984-4E1B-8F77-7B4987685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56" y="1845733"/>
            <a:ext cx="5854820" cy="43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11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서울시 인구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65836F-6090-4140-BA98-234D4F6B7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282621" cy="4524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5EB268-A6F0-4346-AA29-66DA39149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80" y="1729923"/>
            <a:ext cx="5632758" cy="43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79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86BBB5-DE33-432D-81A9-2DC1DCE4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326991" cy="36531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EB9E60-7010-4DEE-A99A-FA7C24A82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41" y="1870604"/>
            <a:ext cx="7763363" cy="44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5302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218AD-A6B0-469B-A12E-7F538C7CC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620407" cy="26456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439470-D65B-4FBA-B504-96765E23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92" y="2205152"/>
            <a:ext cx="7279042" cy="38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16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0FB20C-A3B0-40CE-AE62-26919AB3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255763"/>
            <a:ext cx="11670590" cy="489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8908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53FC6A-4F0F-45CB-90A8-4B142C5B0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325530"/>
            <a:ext cx="5691362" cy="32292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28076-483A-48A9-B882-DED555938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59" y="1719626"/>
            <a:ext cx="6896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7690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273A74-B595-43B0-AA0F-8A664FBF9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44921"/>
            <a:ext cx="11670591" cy="46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826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07B72D-EE11-4E59-8719-64415B62C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624"/>
            <a:ext cx="11670590" cy="2766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A400AE-F4FC-451C-96E7-C2D3F3B51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964071"/>
            <a:ext cx="11670591" cy="27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123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8A7DD4-CA62-4185-994B-3FE7F07C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874828" cy="505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5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35437"/>
              </p:ext>
            </p:extLst>
          </p:nvPr>
        </p:nvGraphicFramePr>
        <p:xfrm>
          <a:off x="1896534" y="2166867"/>
          <a:ext cx="87884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6493934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넘파이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데이터프레임 생성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데이터프레임 탐색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조회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집계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변경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07.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종합실습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1460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D7CF2-4D06-4B24-BF05-2EC7DD05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24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62CEDC-7850-477F-8864-930B8475A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11670591" cy="2759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886534-B0A4-4F23-87D0-E9A2E0DA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970501"/>
            <a:ext cx="11670590" cy="27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2098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BCF5E-2DE8-4C96-8F32-FD937A06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9" y="1113572"/>
            <a:ext cx="7306204" cy="5368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EDA921-2688-4ED9-9EC3-25920C619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3" y="2954988"/>
            <a:ext cx="5819245" cy="3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51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3DE4DE-BAA5-478F-903A-79ACBE647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8087424" cy="50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512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4A6021-1C8E-45F9-9BA2-FB137F4D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083147"/>
            <a:ext cx="5833692" cy="4250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F0F4F2-8784-4722-B0D2-53ED71FA9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93" y="1591733"/>
            <a:ext cx="563290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0840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33C91-A0EA-4D9A-ADEB-0CD7FAA11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30383" cy="46694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2DCDC6-14A1-4C0C-B956-9CF131896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133" y="1878134"/>
            <a:ext cx="5262033" cy="4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4795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961BB8-3597-427C-9BB2-B69D5CCF7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5259076" cy="3492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FB96C8-EFD5-4DB3-9546-B4D6E8B9D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91" y="2365375"/>
            <a:ext cx="6068261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327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BADB5-F0CA-4050-9B8C-84EBD7F2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8" y="1113571"/>
            <a:ext cx="666547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704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  <a:r>
              <a:rPr lang="en-US" altLang="ko-KR" dirty="0"/>
              <a:t> – </a:t>
            </a:r>
            <a:r>
              <a:rPr lang="ko-KR" altLang="en-US" dirty="0"/>
              <a:t>판매 현황 분석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69FEEE-EE24-40E3-BF58-BCA8442EC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516802"/>
            <a:ext cx="11670590" cy="40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5091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연산</a:t>
            </a:r>
          </a:p>
          <a:p>
            <a:r>
              <a:rPr lang="ko-KR" altLang="en-US" dirty="0"/>
              <a:t>배열 사이의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등은 이해하기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행렬 곱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ko-KR" altLang="en-US" dirty="0" err="1"/>
              <a:t>합등의</a:t>
            </a:r>
            <a:r>
              <a:rPr lang="ko-KR" altLang="en-US" dirty="0"/>
              <a:t> 연산은 약간의 수학적 지식이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 연산은 선형 대수를 위한 것이므로 설명을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93DDEA-6E6D-4A1A-8CD8-D9183C746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553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33D829-117F-4D5E-9B8F-A0A12469C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84344"/>
            <a:ext cx="8017404" cy="25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연산</a:t>
            </a:r>
          </a:p>
          <a:p>
            <a:r>
              <a:rPr lang="ko-KR" altLang="en-US" dirty="0"/>
              <a:t>배열 사이의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등은 이해하기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행렬 곱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ko-KR" altLang="en-US" dirty="0" err="1"/>
              <a:t>합등의</a:t>
            </a:r>
            <a:r>
              <a:rPr lang="ko-KR" altLang="en-US" dirty="0"/>
              <a:t> 연산은 약간의 수학적 지식이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 연산은 선형 대수를 위한 것이므로 설명을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배열 더하기</a:t>
            </a:r>
            <a:endParaRPr lang="ko-KR" altLang="en-US" sz="1200" dirty="0"/>
          </a:p>
          <a:p>
            <a:r>
              <a:rPr lang="en-US" altLang="ko-KR" dirty="0"/>
              <a:t>+ </a:t>
            </a:r>
            <a:r>
              <a:rPr lang="ko-KR" altLang="en-US" dirty="0"/>
              <a:t>또는 </a:t>
            </a:r>
            <a:r>
              <a:rPr lang="en-US" altLang="ko-KR" b="1" dirty="0" err="1"/>
              <a:t>dp.add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538A0C-180E-4792-8A19-1F555096E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57357"/>
            <a:ext cx="8017404" cy="19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배열 </a:t>
            </a:r>
            <a:r>
              <a:rPr lang="ko-KR" altLang="en-US" sz="1200" b="1" dirty="0" err="1"/>
              <a:t>뺴기</a:t>
            </a:r>
            <a:endParaRPr lang="ko-KR" altLang="en-US" sz="1200" dirty="0"/>
          </a:p>
          <a:p>
            <a:r>
              <a:rPr lang="en-US" altLang="ko-KR" dirty="0"/>
              <a:t>- </a:t>
            </a:r>
            <a:r>
              <a:rPr lang="ko-KR" altLang="en-US" dirty="0"/>
              <a:t>또는 </a:t>
            </a:r>
            <a:r>
              <a:rPr lang="en-US" altLang="ko-KR" b="1" dirty="0" err="1"/>
              <a:t>np.subtract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배열 곱하기</a:t>
            </a:r>
            <a:endParaRPr lang="ko-KR" altLang="en-US" sz="1200" dirty="0"/>
          </a:p>
          <a:p>
            <a:r>
              <a:rPr lang="ko-KR" altLang="en-US" dirty="0"/>
              <a:t>* 또는 </a:t>
            </a:r>
            <a:r>
              <a:rPr lang="en-US" altLang="ko-KR" b="1" dirty="0" err="1"/>
              <a:t>np.multiply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EA7E4-0E24-4838-9B96-64F2BBB3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912737"/>
            <a:ext cx="8017405" cy="19729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D7E5FD-A441-409D-9737-22C907500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4" cy="2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2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배열 나누기</a:t>
            </a:r>
            <a:endParaRPr lang="ko-KR" altLang="en-US" sz="1200" dirty="0"/>
          </a:p>
          <a:p>
            <a:r>
              <a:rPr lang="en-US" altLang="ko-KR" dirty="0"/>
              <a:t>/ </a:t>
            </a:r>
            <a:r>
              <a:rPr lang="ko-KR" altLang="en-US" dirty="0"/>
              <a:t>또는 </a:t>
            </a:r>
            <a:r>
              <a:rPr lang="en-US" altLang="ko-KR" b="1" dirty="0" err="1"/>
              <a:t>np.divide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배열 제곱</a:t>
            </a:r>
            <a:endParaRPr lang="ko-KR" altLang="en-US" sz="1200" dirty="0"/>
          </a:p>
          <a:p>
            <a:r>
              <a:rPr lang="ko-KR" altLang="en-US" dirty="0"/>
              <a:t>** 또는 </a:t>
            </a:r>
            <a:r>
              <a:rPr lang="en-US" altLang="ko-KR" b="1" dirty="0" err="1"/>
              <a:t>np.power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64E26C-79FD-480F-AA0B-8A95560AD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608911"/>
            <a:ext cx="8017405" cy="28564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EA534-CE8C-499E-AC4B-6C4715B3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1113572"/>
            <a:ext cx="8017405" cy="21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7FACF1-1B6C-43CC-B4E3-E340555F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563236" cy="4118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364E9E-59DF-4498-92A8-B2A57E8FD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03" y="2991698"/>
            <a:ext cx="7530755" cy="33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DABAF9-5407-4C55-B1D8-B1236334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03148"/>
            <a:ext cx="6969828" cy="38827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7CBB48-CF7C-4197-8203-3A22C307F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65" y="2405176"/>
            <a:ext cx="6934429" cy="39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32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sz="1200" dirty="0"/>
              <a:t>Pandas </a:t>
            </a:r>
            <a:r>
              <a:rPr lang="ko-KR" altLang="en-US" sz="1200" dirty="0"/>
              <a:t>사용 목적이 데이터프레임을 사용하기 위한 목적입니다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데이터를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조회</a:t>
            </a:r>
            <a:r>
              <a:rPr lang="en-US" altLang="ko-KR" sz="1200" dirty="0"/>
              <a:t>, </a:t>
            </a:r>
            <a:r>
              <a:rPr lang="ko-KR" altLang="en-US" sz="1200" dirty="0"/>
              <a:t>분석하는 가장 효율적인 방법이 데이터프레임을 사용하는 것입니다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일반적으로 접하게 되는 </a:t>
            </a:r>
            <a:r>
              <a:rPr lang="ko-KR" altLang="en-US" sz="1200" b="1" dirty="0"/>
              <a:t>테이블</a:t>
            </a:r>
            <a:r>
              <a:rPr lang="ko-KR" altLang="en-US" sz="1200" dirty="0"/>
              <a:t> 형태</a:t>
            </a:r>
            <a:r>
              <a:rPr lang="en-US" altLang="ko-KR" sz="1200" dirty="0"/>
              <a:t>, </a:t>
            </a:r>
            <a:r>
              <a:rPr lang="ko-KR" altLang="en-US" sz="1200" b="1" dirty="0"/>
              <a:t>엑셀</a:t>
            </a:r>
            <a:r>
              <a:rPr lang="ko-KR" altLang="en-US" sz="1200" dirty="0"/>
              <a:t> 형태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직접 만들 수 있으나 보통은 </a:t>
            </a:r>
            <a:r>
              <a:rPr lang="en-US" altLang="ko-KR" sz="1200" b="1" dirty="0"/>
              <a:t>csv </a:t>
            </a:r>
            <a:r>
              <a:rPr lang="ko-KR" altLang="en-US" sz="1200" b="1" dirty="0"/>
              <a:t>파일</a:t>
            </a:r>
            <a:r>
              <a:rPr lang="en-US" altLang="ko-KR" sz="1200" dirty="0"/>
              <a:t>, </a:t>
            </a:r>
            <a:r>
              <a:rPr lang="ko-KR" altLang="en-US" sz="1200" b="1" dirty="0"/>
              <a:t>엑셀 파일</a:t>
            </a:r>
            <a:r>
              <a:rPr lang="ko-KR" altLang="en-US" sz="1200" dirty="0"/>
              <a:t> 또는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읽어옵니다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20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이해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 err="1"/>
              <a:t>데이터프레임이란</a:t>
            </a:r>
            <a:endParaRPr lang="ko-KR" altLang="en-US" sz="1300" b="1" dirty="0"/>
          </a:p>
          <a:p>
            <a:r>
              <a:rPr lang="en-US" altLang="ko-KR" dirty="0"/>
              <a:t>Pandas </a:t>
            </a:r>
            <a:r>
              <a:rPr lang="ko-KR" altLang="en-US" dirty="0"/>
              <a:t>사용 목적이 데이터프레임을 사용하기 위한 목적으로 봐도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처리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분석하는 가장 효율적인 방법이 데이터프레임을 사용하는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접하게 되는 </a:t>
            </a:r>
            <a:r>
              <a:rPr lang="ko-KR" altLang="en-US" b="1" dirty="0"/>
              <a:t>테이블</a:t>
            </a:r>
            <a:r>
              <a:rPr lang="ko-KR" altLang="en-US" dirty="0"/>
              <a:t> 형태</a:t>
            </a:r>
            <a:r>
              <a:rPr lang="en-US" altLang="ko-KR" dirty="0"/>
              <a:t>, </a:t>
            </a:r>
            <a:r>
              <a:rPr lang="ko-KR" altLang="en-US" b="1" dirty="0"/>
              <a:t>엑셀</a:t>
            </a:r>
            <a:r>
              <a:rPr lang="ko-KR" altLang="en-US" dirty="0"/>
              <a:t> 형태로 생각하시면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만들 수 있으나 보통은 </a:t>
            </a:r>
            <a:r>
              <a:rPr lang="en-US" altLang="ko-KR" b="1" dirty="0"/>
              <a:t>csv </a:t>
            </a:r>
            <a:r>
              <a:rPr lang="ko-KR" altLang="en-US" b="1" dirty="0"/>
              <a:t>파일</a:t>
            </a:r>
            <a:r>
              <a:rPr lang="en-US" altLang="ko-KR" dirty="0"/>
              <a:t>, </a:t>
            </a:r>
            <a:r>
              <a:rPr lang="ko-KR" altLang="en-US" b="1" dirty="0"/>
              <a:t>엑셀 파일</a:t>
            </a:r>
            <a:r>
              <a:rPr lang="ko-KR" altLang="en-US" dirty="0"/>
              <a:t> 또는 </a:t>
            </a:r>
            <a:r>
              <a:rPr lang="en-US" altLang="ko-KR" dirty="0"/>
              <a:t>DB</a:t>
            </a:r>
            <a:r>
              <a:rPr lang="ko-KR" altLang="en-US" dirty="0"/>
              <a:t>에서 읽어옵니다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자동차 연비에 대한 데이터 셋입니다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데이터를 리스트나 </a:t>
            </a:r>
            <a:r>
              <a:rPr lang="ko-KR" altLang="en-US" dirty="0" err="1"/>
              <a:t>딕셔너리</a:t>
            </a:r>
            <a:r>
              <a:rPr lang="ko-KR" altLang="en-US" dirty="0"/>
              <a:t> 또는 배열 형태로는 저장할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 형태로 저장해 처리</a:t>
            </a:r>
            <a:r>
              <a:rPr lang="en-US" altLang="ko-KR" dirty="0"/>
              <a:t>(</a:t>
            </a:r>
            <a:r>
              <a:rPr lang="ko-KR" altLang="en-US" dirty="0" err="1"/>
              <a:t>변경또는</a:t>
            </a:r>
            <a:r>
              <a:rPr lang="ko-KR" altLang="en-US" dirty="0"/>
              <a:t> 분석 등</a:t>
            </a:r>
            <a:r>
              <a:rPr lang="en-US" altLang="ko-KR" dirty="0"/>
              <a:t>) 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4EEFB-208A-4D9D-AD22-421B94407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4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1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데이터프레임 형태</a:t>
            </a:r>
          </a:p>
          <a:p>
            <a:r>
              <a:rPr lang="ko-KR" altLang="en-US" dirty="0"/>
              <a:t>데이터프레임은 인덱스</a:t>
            </a:r>
            <a:r>
              <a:rPr lang="en-US" altLang="ko-KR" dirty="0"/>
              <a:t>(=</a:t>
            </a:r>
            <a:r>
              <a:rPr lang="ko-KR" altLang="en-US" dirty="0"/>
              <a:t>행 이름</a:t>
            </a:r>
            <a:r>
              <a:rPr lang="en-US" altLang="ko-KR" dirty="0"/>
              <a:t>)</a:t>
            </a:r>
            <a:r>
              <a:rPr lang="ko-KR" altLang="en-US" dirty="0"/>
              <a:t>와 열 이름이 있고 </a:t>
            </a:r>
            <a:r>
              <a:rPr lang="ko-KR" altLang="en-US" dirty="0" err="1"/>
              <a:t>없고에</a:t>
            </a:r>
            <a:r>
              <a:rPr lang="ko-KR" altLang="en-US" dirty="0"/>
              <a:t> 따라 다른 형태를 갖습니다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인덱스란 행을 </a:t>
            </a:r>
            <a:r>
              <a:rPr lang="ko-KR" altLang="en-US" dirty="0" err="1"/>
              <a:t>특정지어</a:t>
            </a:r>
            <a:r>
              <a:rPr lang="ko-KR" altLang="en-US" dirty="0"/>
              <a:t> 조회할 때</a:t>
            </a:r>
            <a:r>
              <a:rPr lang="en-US" altLang="ko-KR" dirty="0"/>
              <a:t>, </a:t>
            </a:r>
            <a:r>
              <a:rPr lang="ko-KR" altLang="en-US" dirty="0"/>
              <a:t>열 이름은 열을 </a:t>
            </a:r>
            <a:r>
              <a:rPr lang="ko-KR" altLang="en-US" dirty="0" err="1"/>
              <a:t>특정지어</a:t>
            </a:r>
            <a:r>
              <a:rPr lang="ko-KR" altLang="en-US" dirty="0"/>
              <a:t> 조회할 때 사용하는 정보입니다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인덱스와 열 이름이 없는 형태</a:t>
            </a:r>
            <a:endParaRPr lang="ko-KR" altLang="en-US" sz="1200" dirty="0"/>
          </a:p>
          <a:p>
            <a:r>
              <a:rPr lang="ko-KR" altLang="en-US" dirty="0"/>
              <a:t>우선 인덱스와 열 이름이 없는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열 이름이 없는 데이터프레임은 실무에서는 자주 볼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04036-DC84-449F-B5E0-B3438563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5930370" cy="2218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45463F-200A-4919-813D-461E1215C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37175"/>
            <a:ext cx="5930370" cy="23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9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00.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다듬기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19349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02.29 ~ 2024. 03.06 (5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ColLab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3CBA8B8-2B63-4D7E-96C5-260A2B81C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795867"/>
            <a:ext cx="6036733" cy="57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열 이름을 지정한 형태</a:t>
            </a:r>
            <a:endParaRPr lang="ko-KR" altLang="en-US" sz="1200" dirty="0"/>
          </a:p>
          <a:p>
            <a:r>
              <a:rPr lang="ko-KR" altLang="en-US" dirty="0"/>
              <a:t>열 이름만 지정한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특별히 인덱스를 지정할 필요가 없는 경우가 많으므로 자주 보게 되는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인덱스와 열 이름을 지정한 형태</a:t>
            </a:r>
            <a:endParaRPr lang="ko-KR" altLang="en-US" sz="1200" dirty="0"/>
          </a:p>
          <a:p>
            <a:r>
              <a:rPr lang="ko-KR" altLang="en-US" dirty="0"/>
              <a:t>인덱스와 열 이름 모두를 지정한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주식 시세와 같은 날짜가 인덱스로 지정되는 경우가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199D22-6A1B-4346-8426-9D79B5B4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6635576" cy="23539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492AF9-406A-4FAC-9257-30A8B701A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34871"/>
            <a:ext cx="6635576" cy="25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직접 만들기</a:t>
            </a:r>
          </a:p>
          <a:p>
            <a:r>
              <a:rPr lang="en-US" altLang="ko-KR" b="1" dirty="0" err="1"/>
              <a:t>pd.DataFrame</a:t>
            </a:r>
            <a:r>
              <a:rPr lang="en-US" altLang="ko-KR" b="1" dirty="0"/>
              <a:t>()</a:t>
            </a:r>
            <a:r>
              <a:rPr lang="ko-KR" altLang="en-US" dirty="0"/>
              <a:t> 함수를 사용해 데이터프레임을 직접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배열로부터 데이터프레임을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데이터프레임을 만들기 위해서는 다음 세 가지를 위한 데이터가 필요합니다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</a:t>
            </a:r>
          </a:p>
          <a:p>
            <a:pPr lvl="1"/>
            <a:r>
              <a:rPr lang="ko-KR" altLang="en-US" dirty="0"/>
              <a:t>열 이름</a:t>
            </a:r>
          </a:p>
          <a:p>
            <a:pPr lvl="1"/>
            <a:r>
              <a:rPr lang="ko-KR" altLang="en-US" dirty="0"/>
              <a:t>인덱스 이름</a:t>
            </a:r>
          </a:p>
          <a:p>
            <a:r>
              <a:rPr lang="ko-KR" altLang="en-US" dirty="0"/>
              <a:t>열 이름을 지정하지 않으면 </a:t>
            </a:r>
            <a:r>
              <a:rPr lang="ko-KR" altLang="en-US" b="1" dirty="0"/>
              <a:t>열 번호</a:t>
            </a:r>
            <a:r>
              <a:rPr lang="ko-KR" altLang="en-US" dirty="0"/>
              <a:t>에 기반한 정수</a:t>
            </a:r>
            <a:r>
              <a:rPr lang="en-US" altLang="ko-KR" dirty="0"/>
              <a:t>(0, 1, 2...)</a:t>
            </a:r>
            <a:r>
              <a:rPr lang="ko-KR" altLang="en-US" dirty="0"/>
              <a:t>가 열 이름이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이름을 지정하지 않으면 </a:t>
            </a:r>
            <a:r>
              <a:rPr lang="ko-KR" altLang="en-US" b="1" dirty="0"/>
              <a:t>행 번호</a:t>
            </a:r>
            <a:r>
              <a:rPr lang="ko-KR" altLang="en-US" dirty="0"/>
              <a:t>에 기반한 정수</a:t>
            </a:r>
            <a:r>
              <a:rPr lang="en-US" altLang="ko-KR" dirty="0"/>
              <a:t>(0, 1, 2...)</a:t>
            </a:r>
            <a:r>
              <a:rPr lang="ko-KR" altLang="en-US" dirty="0"/>
              <a:t>가 인덱스 이름이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모델의 성능 정보 등을 데이터프레임 형태로 분석해야 할 경우가 있으니 잘 알아야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라이브러리 불러오기</a:t>
            </a:r>
          </a:p>
          <a:p>
            <a:r>
              <a:rPr lang="ko-KR" altLang="en-US" dirty="0"/>
              <a:t>데이터프레임을 사용하기 위해서 </a:t>
            </a:r>
            <a:r>
              <a:rPr lang="en-US" altLang="ko-KR" dirty="0"/>
              <a:t>pandas </a:t>
            </a:r>
            <a:r>
              <a:rPr lang="ko-KR" altLang="en-US" dirty="0"/>
              <a:t>라이브러리를 </a:t>
            </a:r>
            <a:r>
              <a:rPr lang="en-US" altLang="ko-KR" b="1" dirty="0"/>
              <a:t>pd</a:t>
            </a:r>
            <a:r>
              <a:rPr lang="ko-KR" altLang="en-US" dirty="0"/>
              <a:t> 별칭을 주어 불러옵니다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 </a:t>
            </a:r>
            <a:r>
              <a:rPr lang="ko-KR" altLang="en-US" dirty="0"/>
              <a:t>대신 다른 별칭을 써도 되지만</a:t>
            </a:r>
            <a:r>
              <a:rPr lang="en-US" altLang="ko-KR" dirty="0"/>
              <a:t>, </a:t>
            </a:r>
            <a:r>
              <a:rPr lang="ko-KR" altLang="en-US" dirty="0"/>
              <a:t>이미 일반적으로 사용하는 </a:t>
            </a:r>
            <a:r>
              <a:rPr lang="en-US" altLang="ko-KR" dirty="0"/>
              <a:t>pd</a:t>
            </a:r>
            <a:r>
              <a:rPr lang="ko-KR" altLang="en-US" dirty="0"/>
              <a:t>를 별칭으로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3FCAF9-00CD-458D-9750-818EE1B8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38724"/>
            <a:ext cx="8017404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0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리스트로 만들기</a:t>
            </a:r>
          </a:p>
          <a:p>
            <a:r>
              <a:rPr lang="ko-KR" altLang="en-US" dirty="0"/>
              <a:t>인덱스를 지정하지 않으면 행 번호가 인덱스</a:t>
            </a:r>
            <a:r>
              <a:rPr lang="en-US" altLang="ko-KR" dirty="0"/>
              <a:t>, </a:t>
            </a:r>
            <a:r>
              <a:rPr lang="ko-KR" altLang="en-US" dirty="0"/>
              <a:t>열 번호가 열 이름이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B41D57-4E8D-4B2F-9CCC-A6A4C574D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14450"/>
            <a:ext cx="8017404" cy="2385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00C5AB-7AC5-43FE-A2BD-8D15602B3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73774"/>
            <a:ext cx="8017404" cy="26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1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ko-KR" altLang="en-US" dirty="0"/>
              <a:t>필요하면 인덱스와 열 이름을 별도로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B32B8E-1C34-4CC3-9555-5CA3C488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1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딕셔너리로</a:t>
            </a:r>
            <a:r>
              <a:rPr lang="ko-KR" altLang="en-US" sz="1300" b="1" dirty="0"/>
              <a:t> 만들기</a:t>
            </a:r>
          </a:p>
          <a:p>
            <a:r>
              <a:rPr lang="ko-KR" altLang="en-US" dirty="0" err="1"/>
              <a:t>딕셔너리로</a:t>
            </a:r>
            <a:r>
              <a:rPr lang="ko-KR" altLang="en-US" dirty="0"/>
              <a:t> 데이터프레임을 만들면 </a:t>
            </a:r>
            <a:r>
              <a:rPr lang="ko-KR" altLang="en-US" dirty="0" err="1"/>
              <a:t>딕셔너리의</a:t>
            </a:r>
            <a:r>
              <a:rPr lang="ko-KR" altLang="en-US" dirty="0"/>
              <a:t> </a:t>
            </a:r>
            <a:r>
              <a:rPr lang="ko-KR" altLang="en-US" b="1" dirty="0"/>
              <a:t>키</a:t>
            </a:r>
            <a:r>
              <a:rPr lang="ko-KR" altLang="en-US" dirty="0"/>
              <a:t>가 </a:t>
            </a:r>
            <a:r>
              <a:rPr lang="ko-KR" altLang="en-US" b="1" dirty="0"/>
              <a:t>열 이름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인덱스를 지정하지 않으면 행 번호가 인덱스가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필요하면 인덱스를 별도로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5DC52B-2370-41CB-B0B3-F8B7BAF2C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6397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0339F5-8996-401B-997A-94F01609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24969"/>
            <a:ext cx="8017404" cy="23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30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4327CF-DC13-402C-97F2-564DF905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259233" cy="4855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67B01-21C6-4874-920C-EFCBA8A4D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822160"/>
            <a:ext cx="6075892" cy="35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3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CSV</a:t>
            </a:r>
            <a:r>
              <a:rPr lang="ko-KR" altLang="en-US" dirty="0"/>
              <a:t>파일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CSV</a:t>
            </a:r>
            <a:r>
              <a:rPr lang="ko-KR" altLang="en-US" sz="1400" b="1" dirty="0"/>
              <a:t>파일 </a:t>
            </a:r>
            <a:r>
              <a:rPr lang="ko-KR" altLang="en-US" sz="1400" b="1" dirty="0" err="1"/>
              <a:t>읽어오기</a:t>
            </a:r>
            <a:endParaRPr lang="ko-KR" altLang="en-US" sz="1400" b="1" dirty="0"/>
          </a:p>
          <a:p>
            <a:r>
              <a:rPr lang="ko-KR" altLang="en-US" dirty="0"/>
              <a:t>분석용 데이터는 대부분 파일에서 읽어 가져오니 잘 익혀야 할 기능입니다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read_csv</a:t>
            </a:r>
            <a:r>
              <a:rPr lang="en-US" altLang="ko-KR" b="1" dirty="0"/>
              <a:t>()</a:t>
            </a:r>
            <a:r>
              <a:rPr lang="ko-KR" altLang="en-US" dirty="0"/>
              <a:t> 함수를 사용해서 </a:t>
            </a:r>
            <a:r>
              <a:rPr lang="en-US" altLang="ko-KR" dirty="0"/>
              <a:t>CSV </a:t>
            </a:r>
            <a:r>
              <a:rPr lang="ko-KR" altLang="en-US" dirty="0"/>
              <a:t>파일에서 데이터를 읽어옵니다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[</a:t>
            </a:r>
            <a:r>
              <a:rPr lang="ko-KR" altLang="en-US" b="1" dirty="0"/>
              <a:t>주요옵션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</a:t>
            </a:r>
            <a:r>
              <a:rPr lang="ko-KR" altLang="en-US" dirty="0"/>
              <a:t>콤마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header: </a:t>
            </a:r>
            <a:r>
              <a:rPr lang="ko-KR" altLang="en-US" dirty="0"/>
              <a:t>헤더가 될 행 번호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0)</a:t>
            </a:r>
          </a:p>
          <a:p>
            <a:r>
              <a:rPr lang="en-US" altLang="ko-KR" dirty="0" err="1"/>
              <a:t>index_col</a:t>
            </a:r>
            <a:r>
              <a:rPr lang="en-US" altLang="ko-KR" dirty="0"/>
              <a:t>: </a:t>
            </a:r>
            <a:r>
              <a:rPr lang="ko-KR" altLang="en-US" dirty="0"/>
              <a:t>인덱스 열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False)</a:t>
            </a:r>
          </a:p>
          <a:p>
            <a:r>
              <a:rPr lang="en-US" altLang="ko-KR" dirty="0"/>
              <a:t>names: </a:t>
            </a:r>
            <a:r>
              <a:rPr lang="ko-KR" altLang="en-US" dirty="0"/>
              <a:t>열 이름으로 사용할 문자열 리스트</a:t>
            </a:r>
          </a:p>
          <a:p>
            <a:r>
              <a:rPr lang="en-US" altLang="ko-KR" dirty="0"/>
              <a:t>encoding: </a:t>
            </a:r>
            <a:r>
              <a:rPr lang="ko-KR" altLang="en-US" dirty="0"/>
              <a:t>인코딩 방식을 지정</a:t>
            </a:r>
          </a:p>
          <a:p>
            <a:r>
              <a:rPr lang="en-US" altLang="ko-KR" b="1" dirty="0"/>
              <a:t>[</a:t>
            </a:r>
            <a:r>
              <a:rPr lang="en-US" altLang="ko-KR" b="1" dirty="0" err="1"/>
              <a:t>pop_simple</a:t>
            </a:r>
            <a:r>
              <a:rPr lang="en-US" altLang="ko-KR" b="1" dirty="0"/>
              <a:t>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year: </a:t>
            </a:r>
            <a:r>
              <a:rPr lang="ko-KR" altLang="en-US" dirty="0"/>
              <a:t>연도</a:t>
            </a:r>
          </a:p>
          <a:p>
            <a:r>
              <a:rPr lang="en-US" altLang="ko-KR" dirty="0"/>
              <a:t>household: </a:t>
            </a:r>
            <a:r>
              <a:rPr lang="ko-KR" altLang="en-US" dirty="0"/>
              <a:t>가구 수</a:t>
            </a:r>
          </a:p>
          <a:p>
            <a:r>
              <a:rPr lang="en-US" altLang="ko-KR" dirty="0" err="1"/>
              <a:t>k_male</a:t>
            </a:r>
            <a:r>
              <a:rPr lang="en-US" altLang="ko-KR" dirty="0"/>
              <a:t>: </a:t>
            </a:r>
            <a:r>
              <a:rPr lang="ko-KR" altLang="en-US" dirty="0"/>
              <a:t>한국인 남자</a:t>
            </a:r>
          </a:p>
          <a:p>
            <a:r>
              <a:rPr lang="en-US" altLang="ko-KR" dirty="0" err="1"/>
              <a:t>k_female</a:t>
            </a:r>
            <a:r>
              <a:rPr lang="en-US" altLang="ko-KR" dirty="0"/>
              <a:t>: </a:t>
            </a:r>
            <a:r>
              <a:rPr lang="ko-KR" altLang="en-US" dirty="0"/>
              <a:t>한국인 여자</a:t>
            </a:r>
          </a:p>
          <a:p>
            <a:r>
              <a:rPr lang="en-US" altLang="ko-KR" dirty="0" err="1"/>
              <a:t>f_male</a:t>
            </a:r>
            <a:r>
              <a:rPr lang="en-US" altLang="ko-KR" dirty="0"/>
              <a:t>: </a:t>
            </a:r>
            <a:r>
              <a:rPr lang="ko-KR" altLang="en-US" dirty="0"/>
              <a:t>외국인 남자</a:t>
            </a:r>
          </a:p>
          <a:p>
            <a:r>
              <a:rPr lang="en-US" altLang="ko-KR" dirty="0" err="1"/>
              <a:t>f_female</a:t>
            </a:r>
            <a:r>
              <a:rPr lang="en-US" altLang="ko-KR" dirty="0"/>
              <a:t>: </a:t>
            </a:r>
            <a:r>
              <a:rPr lang="ko-KR" altLang="en-US" dirty="0"/>
              <a:t>외국인 여자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7447B8-996A-4990-B09D-9409356C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0"/>
            <a:ext cx="8017404" cy="49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80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CSV</a:t>
            </a:r>
            <a:r>
              <a:rPr lang="ko-KR" altLang="en-US" dirty="0"/>
              <a:t>파일 </a:t>
            </a:r>
            <a:r>
              <a:rPr lang="ko-KR" altLang="en-US" dirty="0" err="1"/>
              <a:t>읽어오기</a:t>
            </a:r>
            <a:r>
              <a:rPr lang="ko-KR" altLang="en-US" dirty="0"/>
              <a:t>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4BEFE9-EE71-4B85-9273-BAC7FC46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0143188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4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인덱스 다시 설정</a:t>
            </a:r>
          </a:p>
          <a:p>
            <a:r>
              <a:rPr lang="ko-KR" altLang="en-US" dirty="0"/>
              <a:t>일반 열을 인덱스 열로 설정하거나</a:t>
            </a:r>
            <a:r>
              <a:rPr lang="en-US" altLang="ko-KR" dirty="0"/>
              <a:t>, </a:t>
            </a:r>
            <a:r>
              <a:rPr lang="ko-KR" altLang="en-US" dirty="0"/>
              <a:t>행 순서에 기반한 </a:t>
            </a:r>
            <a:r>
              <a:rPr lang="ko-KR" altLang="en-US" dirty="0" err="1"/>
              <a:t>정수값</a:t>
            </a:r>
            <a:r>
              <a:rPr lang="ko-KR" altLang="en-US" dirty="0"/>
              <a:t> 인덱스로 초기화 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열을 인덱스로 지정</a:t>
            </a:r>
            <a:endParaRPr lang="ko-KR" altLang="en-US" sz="1200" dirty="0"/>
          </a:p>
          <a:p>
            <a:r>
              <a:rPr lang="ko-KR" altLang="en-US" dirty="0"/>
              <a:t>파일을 불러올 때 </a:t>
            </a:r>
            <a:r>
              <a:rPr lang="en-US" altLang="ko-KR" b="1" dirty="0" err="1"/>
              <a:t>index_col</a:t>
            </a:r>
            <a:r>
              <a:rPr lang="ko-KR" altLang="en-US" dirty="0"/>
              <a:t> 옵션을 사용해 인덱스가 될 열을 선택할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불러온 후에 </a:t>
            </a:r>
            <a:r>
              <a:rPr lang="en-US" altLang="ko-KR" b="1" dirty="0" err="1"/>
              <a:t>set_index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인덱스가 될 열을 설정할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E395B5-96F6-4DA9-9856-B12020D4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28949"/>
            <a:ext cx="8017404" cy="2200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9315C5-033E-4151-AA78-8DD22C5EC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37175"/>
            <a:ext cx="8017404" cy="27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2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인덱스 이름 삭제</a:t>
            </a:r>
            <a:endParaRPr lang="ko-KR" altLang="en-US" sz="1200" dirty="0"/>
          </a:p>
          <a:p>
            <a:r>
              <a:rPr lang="ko-KR" altLang="en-US" dirty="0"/>
              <a:t>인덱스 이름은 특별히 사용할 일이 없으므로 삭제합니다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365915-4776-43EA-9CC6-E07F67BA9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48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sz="1200" dirty="0" err="1"/>
              <a:t>Numpy</a:t>
            </a:r>
            <a:r>
              <a:rPr lang="en-US" altLang="ko-KR" sz="1200" dirty="0"/>
              <a:t> </a:t>
            </a:r>
            <a:r>
              <a:rPr lang="ko-KR" altLang="en-US" sz="1200" dirty="0"/>
              <a:t>배열의 기본 개념을 이해합니다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차원</a:t>
            </a:r>
            <a:r>
              <a:rPr lang="en-US" altLang="ko-KR" sz="1200" dirty="0"/>
              <a:t>, 2</a:t>
            </a:r>
            <a:r>
              <a:rPr lang="ko-KR" altLang="en-US" sz="1200" dirty="0"/>
              <a:t>차원</a:t>
            </a:r>
            <a:r>
              <a:rPr lang="en-US" altLang="ko-KR" sz="1200" dirty="0"/>
              <a:t>, 3</a:t>
            </a:r>
            <a:r>
              <a:rPr lang="ko-KR" altLang="en-US" sz="1200" dirty="0"/>
              <a:t>차원 배열을 만들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Reshape </a:t>
            </a:r>
            <a:r>
              <a:rPr lang="ko-KR" altLang="en-US" sz="1200" dirty="0"/>
              <a:t>기능을 사용해 배열 형태를 바꿀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인덱싱과 </a:t>
            </a:r>
            <a:r>
              <a:rPr lang="ko-KR" altLang="en-US" sz="1200" dirty="0" err="1"/>
              <a:t>슬라이싱으로</a:t>
            </a:r>
            <a:r>
              <a:rPr lang="ko-KR" altLang="en-US" sz="1200" dirty="0"/>
              <a:t> 원하는 데이터를 조회할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배열 사이의 기본적인 연산을 수행할 수 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인덱스 초기화</a:t>
            </a:r>
            <a:endParaRPr lang="ko-KR" altLang="en-US" sz="1200" dirty="0"/>
          </a:p>
          <a:p>
            <a:r>
              <a:rPr lang="en-US" altLang="ko-KR" b="1" dirty="0" err="1"/>
              <a:t>reset_index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행 번호에 기반한 정수 값으로 인덱스를 초기화 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drop=True</a:t>
            </a:r>
            <a:r>
              <a:rPr lang="ko-KR" altLang="en-US" dirty="0"/>
              <a:t>를 설정하면 기존 인덱스 열을 일반 열로 가져오지 않고 버립니다</a:t>
            </a:r>
            <a:r>
              <a:rPr lang="en-US" altLang="ko-KR" dirty="0"/>
              <a:t>.(</a:t>
            </a:r>
            <a:r>
              <a:rPr lang="ko-KR" altLang="en-US" dirty="0"/>
              <a:t>기본값</a:t>
            </a:r>
            <a:r>
              <a:rPr lang="en-US" altLang="ko-KR" dirty="0"/>
              <a:t>=False)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B0CD7C-8A8E-4F85-AF42-73EEE928C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040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20D131-E81B-4C31-B6E4-3C3CAE47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0" y="3703444"/>
            <a:ext cx="7271575" cy="2675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B30912-BBA4-4091-B661-7CC2E1096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54" y="3682716"/>
            <a:ext cx="6876055" cy="26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A48883-91D5-499E-81A1-5E8EA934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2" y="1113573"/>
            <a:ext cx="7124165" cy="37899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E1569A-E0E5-4D9C-81AF-BB1DADC9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98" y="2664340"/>
            <a:ext cx="6824135" cy="36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62474-6980-4CB0-AB44-80374488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406680" cy="3378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8668EA-1C84-4783-8151-30397C097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96" y="2844800"/>
            <a:ext cx="6646029" cy="32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2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59C7B6-895D-4861-89D9-4386B44D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1"/>
            <a:ext cx="11670591" cy="48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2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ko-KR" altLang="en-US" sz="1200" dirty="0"/>
              <a:t>데이터프레임 탐색은 </a:t>
            </a:r>
            <a:r>
              <a:rPr lang="ko-KR" altLang="en-US" sz="1200" b="1" dirty="0"/>
              <a:t>데이터프레임</a:t>
            </a:r>
            <a:r>
              <a:rPr lang="ko-KR" altLang="en-US" sz="1200" dirty="0"/>
              <a:t>의 </a:t>
            </a:r>
            <a:r>
              <a:rPr lang="ko-KR" altLang="en-US" sz="1200" b="1" dirty="0"/>
              <a:t>키</a:t>
            </a:r>
            <a:r>
              <a:rPr lang="ko-KR" altLang="en-US" sz="1200" dirty="0"/>
              <a:t>와 </a:t>
            </a:r>
            <a:r>
              <a:rPr lang="ko-KR" altLang="en-US" sz="1200" b="1" dirty="0"/>
              <a:t>몸무게</a:t>
            </a:r>
            <a:r>
              <a:rPr lang="ko-KR" altLang="en-US" sz="1200" dirty="0"/>
              <a:t>를 재는 것이라 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파일에서 불러온 데이터의 크기</a:t>
            </a:r>
            <a:r>
              <a:rPr lang="en-US" altLang="ko-KR" sz="1200" dirty="0"/>
              <a:t>, </a:t>
            </a:r>
            <a:r>
              <a:rPr lang="ko-KR" altLang="en-US" sz="1200" dirty="0"/>
              <a:t>내용</a:t>
            </a:r>
            <a:r>
              <a:rPr lang="en-US" altLang="ko-KR" sz="1200" dirty="0"/>
              <a:t>, </a:t>
            </a:r>
            <a:r>
              <a:rPr lang="ko-KR" altLang="en-US" sz="1200" dirty="0"/>
              <a:t>분포</a:t>
            </a:r>
            <a:r>
              <a:rPr lang="en-US" altLang="ko-KR" sz="1200" dirty="0"/>
              <a:t>, </a:t>
            </a:r>
            <a:r>
              <a:rPr lang="ko-KR" altLang="en-US" sz="1200" dirty="0"/>
              <a:t>누락된 값 등을 확인할 수 있어야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확인된 내용을 통해 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필요 여부를 결정합니다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데이터를 알아야 데이터를 분석할 수 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944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탐색</a:t>
            </a:r>
          </a:p>
          <a:p>
            <a:r>
              <a:rPr lang="ko-KR" altLang="en-US" dirty="0"/>
              <a:t>데이터프레임 탐색은 </a:t>
            </a:r>
            <a:r>
              <a:rPr lang="ko-KR" altLang="en-US" b="1" dirty="0"/>
              <a:t>데이터프레임</a:t>
            </a:r>
            <a:r>
              <a:rPr lang="ko-KR" altLang="en-US" dirty="0"/>
              <a:t>의 </a:t>
            </a:r>
            <a:r>
              <a:rPr lang="ko-KR" altLang="en-US" b="1" dirty="0"/>
              <a:t>키</a:t>
            </a:r>
            <a:r>
              <a:rPr lang="ko-KR" altLang="en-US" dirty="0"/>
              <a:t>와 </a:t>
            </a:r>
            <a:r>
              <a:rPr lang="ko-KR" altLang="en-US" b="1" dirty="0"/>
              <a:t>몸무게</a:t>
            </a:r>
            <a:r>
              <a:rPr lang="ko-KR" altLang="en-US" dirty="0"/>
              <a:t>를 재는 것이라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파일에서 불러온 데이터의 크기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분포</a:t>
            </a:r>
            <a:r>
              <a:rPr lang="en-US" altLang="ko-KR" dirty="0"/>
              <a:t>, </a:t>
            </a:r>
            <a:r>
              <a:rPr lang="ko-KR" altLang="en-US" dirty="0"/>
              <a:t>누락된 값 등을 확인할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확인된 내용을 통해 데이터 </a:t>
            </a:r>
            <a:r>
              <a:rPr lang="ko-KR" altLang="en-US" dirty="0" err="1"/>
              <a:t>전처리</a:t>
            </a:r>
            <a:r>
              <a:rPr lang="ko-KR" altLang="en-US" dirty="0"/>
              <a:t> 필요 여부를 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알아야 데이터를 분석할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[tips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 err="1"/>
              <a:t>total_bill</a:t>
            </a:r>
            <a:r>
              <a:rPr lang="en-US" altLang="ko-KR" dirty="0"/>
              <a:t>: </a:t>
            </a:r>
            <a:r>
              <a:rPr lang="ko-KR" altLang="en-US" dirty="0"/>
              <a:t>금액</a:t>
            </a:r>
          </a:p>
          <a:p>
            <a:r>
              <a:rPr lang="en-US" altLang="ko-KR" dirty="0"/>
              <a:t>tip: </a:t>
            </a:r>
            <a:r>
              <a:rPr lang="ko-KR" altLang="en-US" dirty="0"/>
              <a:t>팁</a:t>
            </a:r>
          </a:p>
          <a:p>
            <a:r>
              <a:rPr lang="en-US" altLang="ko-KR" dirty="0"/>
              <a:t>sex: </a:t>
            </a:r>
            <a:r>
              <a:rPr lang="ko-KR" altLang="en-US" dirty="0"/>
              <a:t>성별</a:t>
            </a:r>
            <a:r>
              <a:rPr lang="en-US" altLang="ko-KR" dirty="0"/>
              <a:t>(Male, Female)</a:t>
            </a:r>
          </a:p>
          <a:p>
            <a:r>
              <a:rPr lang="en-US" altLang="ko-KR" dirty="0"/>
              <a:t>smoker: </a:t>
            </a:r>
            <a:r>
              <a:rPr lang="ko-KR" altLang="en-US" dirty="0"/>
              <a:t>흡연 여부</a:t>
            </a:r>
            <a:r>
              <a:rPr lang="en-US" altLang="ko-KR" dirty="0"/>
              <a:t>(Yes. No)</a:t>
            </a:r>
          </a:p>
          <a:p>
            <a:r>
              <a:rPr lang="en-US" altLang="ko-KR" dirty="0"/>
              <a:t>day: </a:t>
            </a:r>
            <a:r>
              <a:rPr lang="ko-KR" altLang="en-US" dirty="0"/>
              <a:t>요일</a:t>
            </a:r>
            <a:r>
              <a:rPr lang="en-US" altLang="ko-KR" dirty="0"/>
              <a:t>([</a:t>
            </a:r>
            <a:r>
              <a:rPr lang="en-US" altLang="ko-KR" dirty="0" err="1"/>
              <a:t>Thur</a:t>
            </a:r>
            <a:r>
              <a:rPr lang="en-US" altLang="ko-KR" dirty="0"/>
              <a:t>, Fri, Sat, Sun)</a:t>
            </a:r>
          </a:p>
          <a:p>
            <a:r>
              <a:rPr lang="en-US" altLang="ko-KR" dirty="0"/>
              <a:t>time: </a:t>
            </a:r>
            <a:r>
              <a:rPr lang="ko-KR" altLang="en-US" dirty="0"/>
              <a:t>시간</a:t>
            </a:r>
            <a:r>
              <a:rPr lang="en-US" altLang="ko-KR" dirty="0"/>
              <a:t>(Dinner, Lunch)</a:t>
            </a:r>
          </a:p>
          <a:p>
            <a:r>
              <a:rPr lang="en-US" altLang="ko-KR" dirty="0"/>
              <a:t>size: </a:t>
            </a:r>
            <a:r>
              <a:rPr lang="ko-KR" altLang="en-US" dirty="0"/>
              <a:t>고객 수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B79F40-78DB-4B0D-A46A-8AD453F2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0"/>
            <a:ext cx="801740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4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우선 익숙해져야 할 것들</a:t>
            </a:r>
            <a:endParaRPr lang="ko-KR" altLang="en-US" sz="1300" dirty="0"/>
          </a:p>
          <a:p>
            <a:r>
              <a:rPr lang="en-US" altLang="ko-KR" dirty="0"/>
              <a:t>head(): </a:t>
            </a:r>
            <a:r>
              <a:rPr lang="ko-KR" altLang="en-US" dirty="0"/>
              <a:t>상위 데이터 확인</a:t>
            </a:r>
          </a:p>
          <a:p>
            <a:r>
              <a:rPr lang="en-US" altLang="ko-KR" dirty="0"/>
              <a:t>tail(): </a:t>
            </a:r>
            <a:r>
              <a:rPr lang="ko-KR" altLang="en-US" dirty="0"/>
              <a:t>하위 데이터 확인</a:t>
            </a:r>
          </a:p>
          <a:p>
            <a:r>
              <a:rPr lang="en-US" altLang="ko-KR" dirty="0"/>
              <a:t>shape: </a:t>
            </a:r>
            <a:r>
              <a:rPr lang="ko-KR" altLang="en-US" dirty="0"/>
              <a:t>데이터프레임 크기</a:t>
            </a:r>
          </a:p>
          <a:p>
            <a:r>
              <a:rPr lang="en-US" altLang="ko-KR" dirty="0"/>
              <a:t>index: </a:t>
            </a:r>
            <a:r>
              <a:rPr lang="ko-KR" altLang="en-US" dirty="0"/>
              <a:t>인덱스 정보 확인</a:t>
            </a:r>
          </a:p>
          <a:p>
            <a:r>
              <a:rPr lang="en-US" altLang="ko-KR" dirty="0"/>
              <a:t>values: </a:t>
            </a:r>
            <a:r>
              <a:rPr lang="ko-KR" altLang="en-US" dirty="0"/>
              <a:t>값 정보 확인</a:t>
            </a:r>
          </a:p>
          <a:p>
            <a:r>
              <a:rPr lang="en-US" altLang="ko-KR" dirty="0"/>
              <a:t>columns: </a:t>
            </a:r>
            <a:r>
              <a:rPr lang="ko-KR" altLang="en-US" dirty="0"/>
              <a:t>열 정보 확인</a:t>
            </a:r>
          </a:p>
          <a:p>
            <a:r>
              <a:rPr lang="en-US" altLang="ko-KR" dirty="0" err="1"/>
              <a:t>dtypes</a:t>
            </a:r>
            <a:r>
              <a:rPr lang="en-US" altLang="ko-KR" dirty="0"/>
              <a:t>: </a:t>
            </a:r>
            <a:r>
              <a:rPr lang="ko-KR" altLang="en-US" dirty="0"/>
              <a:t>열 자료형 확인</a:t>
            </a:r>
          </a:p>
          <a:p>
            <a:r>
              <a:rPr lang="en-US" altLang="ko-KR" dirty="0"/>
              <a:t>info(): </a:t>
            </a:r>
            <a:r>
              <a:rPr lang="ko-KR" altLang="en-US" dirty="0"/>
              <a:t>열에 대한 상세한 정보 확인</a:t>
            </a:r>
          </a:p>
          <a:p>
            <a:r>
              <a:rPr lang="en-US" altLang="ko-KR" dirty="0"/>
              <a:t>describe(): </a:t>
            </a:r>
            <a:r>
              <a:rPr lang="ko-KR" altLang="en-US" dirty="0"/>
              <a:t>기술통계정보 확인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678014-146B-4993-8DCE-6CE5E316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62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앞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뒤 일부 데이터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크기 확인</a:t>
            </a:r>
          </a:p>
          <a:p>
            <a:r>
              <a:rPr lang="en-US" altLang="ko-KR" b="1" dirty="0"/>
              <a:t>head(</a:t>
            </a:r>
            <a:r>
              <a:rPr lang="en-US" altLang="ko-KR" b="1" i="1" dirty="0"/>
              <a:t>n</a:t>
            </a:r>
            <a:r>
              <a:rPr lang="en-US" altLang="ko-KR" b="1" dirty="0"/>
              <a:t>), tail(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ko-KR" altLang="en-US" dirty="0"/>
              <a:t> 메서드를 사용해 앞 뒤 데이터를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개수를 지정하지 않으면 기본적으로 </a:t>
            </a:r>
            <a:r>
              <a:rPr lang="en-US" altLang="ko-KR" dirty="0"/>
              <a:t>5</a:t>
            </a:r>
            <a:r>
              <a:rPr lang="ko-KR" altLang="en-US" dirty="0"/>
              <a:t>개 행이 조회됩니다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상위 데이터 확인</a:t>
            </a:r>
            <a:endParaRPr lang="en-US" altLang="ko-KR" sz="1200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00B4A9-A543-4FE8-AD52-5D5A0AA0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590799"/>
            <a:ext cx="8017404" cy="34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6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하위 데이터 확인</a:t>
            </a:r>
            <a:endParaRPr lang="en-US" altLang="ko-KR" sz="1200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크기 확인</a:t>
            </a:r>
            <a:endParaRPr lang="ko-KR" altLang="en-US" sz="1200" dirty="0"/>
          </a:p>
          <a:p>
            <a:r>
              <a:rPr lang="en-US" altLang="ko-KR" b="1" dirty="0"/>
              <a:t>(rows, cols)</a:t>
            </a:r>
            <a:r>
              <a:rPr lang="ko-KR" altLang="en-US" dirty="0"/>
              <a:t> 값을 갖는 </a:t>
            </a:r>
            <a:r>
              <a:rPr lang="ko-KR" altLang="en-US" b="1" dirty="0" err="1"/>
              <a:t>튜플</a:t>
            </a:r>
            <a:r>
              <a:rPr lang="ko-KR" altLang="en-US" dirty="0"/>
              <a:t> 형태로 확인이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분석할 때 처리할 </a:t>
            </a:r>
            <a:r>
              <a:rPr lang="ko-KR" altLang="en-US" b="1" dirty="0"/>
              <a:t>데이터 양을 확인</a:t>
            </a:r>
            <a:r>
              <a:rPr lang="ko-KR" altLang="en-US" dirty="0"/>
              <a:t>하는 목적으로 많이 사용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D122BC-B21D-4996-9852-3023ABDD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2315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790BDE-7C10-4A44-A622-6F207B6CC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26688"/>
            <a:ext cx="8017404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5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행 정보 보기</a:t>
            </a:r>
          </a:p>
          <a:p>
            <a:pPr>
              <a:buAutoNum type="arabicParenR"/>
            </a:pPr>
            <a:r>
              <a:rPr lang="ko-KR" altLang="en-US" sz="1200" b="1" dirty="0"/>
              <a:t>인덱스 확인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값 확인</a:t>
            </a:r>
            <a:endParaRPr lang="ko-KR" altLang="en-US" sz="1200" dirty="0"/>
          </a:p>
          <a:p>
            <a:r>
              <a:rPr lang="en-US" altLang="ko-KR" dirty="0"/>
              <a:t>values </a:t>
            </a:r>
            <a:r>
              <a:rPr lang="ko-KR" altLang="en-US" dirty="0"/>
              <a:t>속성 조회 결과는 </a:t>
            </a:r>
            <a:r>
              <a:rPr lang="en-US" altLang="ko-KR" dirty="0"/>
              <a:t>Array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열 확인</a:t>
            </a: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7FB925-1872-44D4-A0D9-9DE860B1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93656"/>
            <a:ext cx="8017404" cy="730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1E550C-136E-4124-877A-98370A89E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098879"/>
            <a:ext cx="8017404" cy="2031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7665A-4DE0-41AF-ADFA-5892AE28E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453387"/>
            <a:ext cx="8017404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라이브러리 불러오기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라이브러리 불러오기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배열을 사용하려면 우선 </a:t>
            </a:r>
            <a:r>
              <a:rPr lang="en-US" altLang="ko-KR" b="1" dirty="0" err="1"/>
              <a:t>numpy</a:t>
            </a:r>
            <a:r>
              <a:rPr lang="ko-KR" altLang="en-US" dirty="0"/>
              <a:t> 라이브러리를 불러와야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라이브러리는 일반적으로 </a:t>
            </a:r>
            <a:r>
              <a:rPr lang="en-US" altLang="ko-KR" b="1" dirty="0"/>
              <a:t>np</a:t>
            </a:r>
            <a:r>
              <a:rPr lang="ko-KR" altLang="en-US" dirty="0"/>
              <a:t> 별칭을 붙여 불러옵니다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DEC986-ED7F-4D52-94D4-4317659BD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68552"/>
            <a:ext cx="8017404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7F4450-77A9-448B-A071-ADB47CF63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7" y="2663213"/>
            <a:ext cx="6643749" cy="3670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65FB74-564E-49C2-851D-34DFAE051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8" y="2880775"/>
            <a:ext cx="5846489" cy="39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자료형 확인</a:t>
            </a:r>
            <a:endParaRPr lang="ko-KR" altLang="en-US" sz="1200" dirty="0"/>
          </a:p>
          <a:p>
            <a:r>
              <a:rPr lang="en-US" altLang="ko-KR" dirty="0"/>
              <a:t>int64: </a:t>
            </a:r>
            <a:r>
              <a:rPr lang="ko-KR" altLang="en-US" dirty="0"/>
              <a:t>정수형 데이터</a:t>
            </a:r>
            <a:r>
              <a:rPr lang="en-US" altLang="ko-KR" dirty="0"/>
              <a:t>(int)</a:t>
            </a:r>
          </a:p>
          <a:p>
            <a:r>
              <a:rPr lang="en-US" altLang="ko-KR" dirty="0"/>
              <a:t>float64: </a:t>
            </a:r>
            <a:r>
              <a:rPr lang="ko-KR" altLang="en-US" dirty="0"/>
              <a:t>실수형 데이터</a:t>
            </a:r>
            <a:r>
              <a:rPr lang="en-US" altLang="ko-KR" dirty="0"/>
              <a:t>(float)</a:t>
            </a:r>
          </a:p>
          <a:p>
            <a:r>
              <a:rPr lang="en-US" altLang="ko-KR" dirty="0"/>
              <a:t>object: </a:t>
            </a:r>
            <a:r>
              <a:rPr lang="ko-KR" altLang="en-US" dirty="0"/>
              <a:t>문자열 데이터</a:t>
            </a:r>
            <a:r>
              <a:rPr lang="en-US" altLang="ko-KR" dirty="0"/>
              <a:t>(string)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38E43F-D9DA-4F9B-B482-4579E1F9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76624"/>
            <a:ext cx="8017404" cy="51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5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기술 통계 확인</a:t>
            </a:r>
            <a:endParaRPr lang="ko-KR" altLang="en-US" sz="1200" dirty="0"/>
          </a:p>
          <a:p>
            <a:r>
              <a:rPr lang="ko-KR" altLang="en-US" dirty="0"/>
              <a:t>기술 통계</a:t>
            </a:r>
            <a:r>
              <a:rPr lang="en-US" altLang="ko-KR" dirty="0"/>
              <a:t>(Descriptive Statistics)</a:t>
            </a:r>
            <a:r>
              <a:rPr lang="ko-KR" altLang="en-US" dirty="0"/>
              <a:t>는 데이터의 정리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해석</a:t>
            </a:r>
            <a:r>
              <a:rPr lang="en-US" altLang="ko-KR" dirty="0"/>
              <a:t>, </a:t>
            </a:r>
            <a:r>
              <a:rPr lang="ko-KR" altLang="en-US" dirty="0"/>
              <a:t>표현 등을 통해 데이터가 갖는 특성을 나타내는 정보입니다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describe() </a:t>
            </a:r>
            <a:r>
              <a:rPr lang="ko-KR" altLang="en-US" dirty="0"/>
              <a:t>메서드는 데이터에 대한 많은 정보를 제공하는 매우 중요한 메서드입니다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개수</a:t>
            </a:r>
            <a:r>
              <a:rPr lang="en-US" altLang="ko-KR" dirty="0"/>
              <a:t>(count), </a:t>
            </a:r>
            <a:r>
              <a:rPr lang="ko-KR" altLang="en-US" dirty="0"/>
              <a:t>평균</a:t>
            </a:r>
            <a:r>
              <a:rPr lang="en-US" altLang="ko-KR" dirty="0"/>
              <a:t>(mean), </a:t>
            </a:r>
            <a:r>
              <a:rPr lang="ko-KR" altLang="en-US" dirty="0"/>
              <a:t>표준편차</a:t>
            </a:r>
            <a:r>
              <a:rPr lang="en-US" altLang="ko-KR" dirty="0"/>
              <a:t>(std), </a:t>
            </a:r>
            <a:r>
              <a:rPr lang="ko-KR" altLang="en-US" dirty="0"/>
              <a:t>최솟값</a:t>
            </a:r>
            <a:r>
              <a:rPr lang="en-US" altLang="ko-KR" dirty="0"/>
              <a:t>(min), </a:t>
            </a:r>
            <a:r>
              <a:rPr lang="ko-KR" altLang="en-US" dirty="0" err="1"/>
              <a:t>사분위값</a:t>
            </a:r>
            <a:r>
              <a:rPr lang="en-US" altLang="ko-KR" dirty="0"/>
              <a:t>(25%, 50%, 75%), </a:t>
            </a:r>
            <a:r>
              <a:rPr lang="ko-KR" altLang="en-US" dirty="0"/>
              <a:t>최댓값</a:t>
            </a:r>
            <a:r>
              <a:rPr lang="en-US" altLang="ko-KR" dirty="0"/>
              <a:t>(max)</a:t>
            </a:r>
            <a:r>
              <a:rPr lang="ko-KR" altLang="en-US" dirty="0"/>
              <a:t>을 표시합니다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일부 열에 대해서만 기술 통계를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ED09D-84F4-4899-BFE1-4082B8F49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08616"/>
            <a:ext cx="8017404" cy="257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BA9234-BE40-42BD-ABDF-A491B3A7D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64275"/>
            <a:ext cx="8017404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7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87AD21-8582-4E49-A130-B3827073B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274950" cy="3890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33395C-E743-46E6-BD0B-DD08E3DF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80" y="3494393"/>
            <a:ext cx="6434667" cy="28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76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94336-B6E0-4272-90E0-F90A41A33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416514" cy="3162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2F61F4-B104-460F-89C9-0A0B4568D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66" y="3987800"/>
            <a:ext cx="6468485" cy="2630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920A45-8552-4602-A5E4-AE47E383A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79" y="1247594"/>
            <a:ext cx="6171416" cy="32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62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정렬해서 보기</a:t>
            </a:r>
          </a:p>
          <a:p>
            <a:r>
              <a:rPr lang="ko-KR" altLang="en-US" dirty="0"/>
              <a:t>인덱스를 기준으로 정렬하는 방법과 특정 열을 기준으로 정렬하는 방법이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sort_values</a:t>
            </a:r>
            <a:r>
              <a:rPr lang="en-US" altLang="ko-KR" b="1" dirty="0"/>
              <a:t>()</a:t>
            </a:r>
            <a:r>
              <a:rPr lang="ko-KR" altLang="en-US" dirty="0"/>
              <a:t> 메서드로 </a:t>
            </a:r>
            <a:r>
              <a:rPr lang="ko-KR" altLang="en-US" b="1" dirty="0"/>
              <a:t>특정 열</a:t>
            </a:r>
            <a:r>
              <a:rPr lang="ko-KR" altLang="en-US" dirty="0"/>
              <a:t>을 기준으로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ascending</a:t>
            </a:r>
            <a:r>
              <a:rPr lang="ko-KR" altLang="en-US" dirty="0"/>
              <a:t> 옵션을 설정해 오름차순</a:t>
            </a:r>
            <a:r>
              <a:rPr lang="en-US" altLang="ko-KR" dirty="0"/>
              <a:t>, </a:t>
            </a:r>
            <a:r>
              <a:rPr lang="ko-KR" altLang="en-US" dirty="0"/>
              <a:t>내림차순을 설정할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ascending=True: </a:t>
            </a:r>
            <a:r>
              <a:rPr lang="ko-KR" altLang="en-US" dirty="0"/>
              <a:t>오름차순 정렬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ascending=False: </a:t>
            </a:r>
            <a:r>
              <a:rPr lang="ko-KR" altLang="en-US" dirty="0"/>
              <a:t>내림차순 정렬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D74AA-A4FD-4861-B2AE-57D55672D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2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정렬해서 보기</a:t>
            </a:r>
          </a:p>
          <a:p>
            <a:r>
              <a:rPr lang="en-US" altLang="ko-KR" dirty="0"/>
              <a:t>172, 111</a:t>
            </a:r>
            <a:r>
              <a:rPr lang="ko-KR" altLang="en-US" dirty="0"/>
              <a:t>이 바뀐 것을 확인한다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3C458A-B518-4341-9784-6B4FDD66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31600"/>
            <a:ext cx="8017404" cy="49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7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CD69BF-3288-4BC4-A7FE-618B0780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521095" cy="4066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833C62-B741-440C-A2BE-FB2F4B1A5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34" y="2327339"/>
            <a:ext cx="5909863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6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A807FE-CD35-40F7-99BC-EAEAC1279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5970584" cy="4728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AEC43B-DD82-475C-867E-680E6BC1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50" y="2306795"/>
            <a:ext cx="6336149" cy="41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6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집계</a:t>
            </a:r>
          </a:p>
          <a:p>
            <a:r>
              <a:rPr lang="ko-KR" altLang="en-US" dirty="0"/>
              <a:t>데이터를 좀더 이해하기 위해 </a:t>
            </a:r>
            <a:r>
              <a:rPr lang="ko-KR" altLang="en-US" dirty="0" err="1"/>
              <a:t>고유값</a:t>
            </a:r>
            <a:r>
              <a:rPr lang="en-US" altLang="ko-KR" dirty="0"/>
              <a:t>, </a:t>
            </a:r>
            <a:r>
              <a:rPr lang="ko-KR" altLang="en-US" dirty="0"/>
              <a:t>합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 등을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고유값</a:t>
            </a:r>
            <a:r>
              <a:rPr lang="ko-KR" altLang="en-US" sz="1300" b="1" dirty="0"/>
              <a:t> 확인</a:t>
            </a:r>
          </a:p>
          <a:p>
            <a:r>
              <a:rPr lang="ko-KR" altLang="en-US" dirty="0"/>
              <a:t>범주형 열</a:t>
            </a:r>
            <a:r>
              <a:rPr lang="en-US" altLang="ko-KR" dirty="0"/>
              <a:t>(</a:t>
            </a:r>
            <a:r>
              <a:rPr lang="ko-KR" altLang="en-US" dirty="0"/>
              <a:t>열이 가진 값이 일정한 값인 경우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등급 등</a:t>
            </a:r>
            <a:r>
              <a:rPr lang="en-US" altLang="ko-KR" dirty="0"/>
              <a:t>)</a:t>
            </a:r>
            <a:r>
              <a:rPr lang="ko-KR" altLang="en-US" dirty="0"/>
              <a:t>인지 확인할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고유값</a:t>
            </a:r>
            <a:r>
              <a:rPr lang="ko-KR" altLang="en-US" sz="1200" b="1" dirty="0"/>
              <a:t> 확인</a:t>
            </a:r>
            <a:endParaRPr lang="ko-KR" altLang="en-US" sz="1200" dirty="0"/>
          </a:p>
          <a:p>
            <a:r>
              <a:rPr lang="en-US" altLang="ko-KR" dirty="0"/>
              <a:t>unique() </a:t>
            </a:r>
            <a:r>
              <a:rPr lang="ko-KR" altLang="en-US" dirty="0"/>
              <a:t>메서드로 </a:t>
            </a:r>
            <a:r>
              <a:rPr lang="ko-KR" altLang="en-US" dirty="0" err="1"/>
              <a:t>고유값을</a:t>
            </a:r>
            <a:r>
              <a:rPr lang="ko-KR" altLang="en-US" dirty="0"/>
              <a:t> 확인하며</a:t>
            </a:r>
            <a:r>
              <a:rPr lang="en-US" altLang="ko-KR" dirty="0"/>
              <a:t>, </a:t>
            </a:r>
            <a:r>
              <a:rPr lang="ko-KR" altLang="en-US" dirty="0"/>
              <a:t>결과값은 배열 형태가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고윳값과</a:t>
            </a:r>
            <a:r>
              <a:rPr lang="ko-KR" altLang="en-US" sz="1200" b="1" dirty="0"/>
              <a:t> 개수 확인</a:t>
            </a:r>
            <a:endParaRPr lang="ko-KR" altLang="en-US" sz="1200" dirty="0"/>
          </a:p>
          <a:p>
            <a:r>
              <a:rPr lang="en-US" altLang="ko-KR" dirty="0" err="1"/>
              <a:t>value_counts</a:t>
            </a:r>
            <a:r>
              <a:rPr lang="en-US" altLang="ko-KR" dirty="0"/>
              <a:t>() </a:t>
            </a:r>
            <a:r>
              <a:rPr lang="ko-KR" altLang="en-US" dirty="0"/>
              <a:t>메서드로 </a:t>
            </a:r>
            <a:r>
              <a:rPr lang="ko-KR" altLang="en-US" dirty="0" err="1"/>
              <a:t>고윳값과</a:t>
            </a:r>
            <a:r>
              <a:rPr lang="ko-KR" altLang="en-US" dirty="0"/>
              <a:t> 그 개수를 확인하며</a:t>
            </a:r>
            <a:r>
              <a:rPr lang="en-US" altLang="ko-KR" dirty="0"/>
              <a:t>, </a:t>
            </a:r>
            <a:r>
              <a:rPr lang="ko-KR" altLang="en-US" dirty="0" err="1"/>
              <a:t>결괏값은</a:t>
            </a:r>
            <a:r>
              <a:rPr lang="ko-KR" altLang="en-US" dirty="0"/>
              <a:t> 시리즈 형태가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dropna</a:t>
            </a:r>
            <a:r>
              <a:rPr lang="en-US" altLang="ko-KR" dirty="0"/>
              <a:t> </a:t>
            </a:r>
            <a:r>
              <a:rPr lang="ko-KR" altLang="en-US" dirty="0"/>
              <a:t>옵션을 생략하거나 </a:t>
            </a:r>
            <a:r>
              <a:rPr lang="en-US" altLang="ko-KR" dirty="0" err="1"/>
              <a:t>dropna</a:t>
            </a:r>
            <a:r>
              <a:rPr lang="en-US" altLang="ko-KR" dirty="0"/>
              <a:t>=True</a:t>
            </a:r>
            <a:r>
              <a:rPr lang="ko-KR" altLang="en-US" dirty="0"/>
              <a:t>로 지정하면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값은 대상에서 제외합니다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4CE68F-A5AB-4596-ABE2-8143063C9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08525"/>
            <a:ext cx="8017404" cy="1257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497F73-4F1B-431B-A245-3819F179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467224"/>
            <a:ext cx="8017404" cy="18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2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고유값과</a:t>
            </a:r>
            <a:r>
              <a:rPr lang="ko-KR" altLang="en-US" sz="1200" b="1" dirty="0"/>
              <a:t> 개수 확인</a:t>
            </a:r>
            <a:endParaRPr lang="en-US" altLang="ko-KR" dirty="0"/>
          </a:p>
          <a:p>
            <a:r>
              <a:rPr lang="ko-KR" altLang="en-US" dirty="0"/>
              <a:t>막대 차트로 시각화를 함으로써 숫자 데이터보다 더 쉽게 비교 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56F3D2-02F7-4F55-8A5E-1F59ED465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만들기</a:t>
            </a:r>
          </a:p>
          <a:p>
            <a:r>
              <a:rPr lang="ko-KR" altLang="en-US" dirty="0"/>
              <a:t>편의를 위해 </a:t>
            </a:r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ko-KR" altLang="en-US" b="1" dirty="0"/>
              <a:t>배열</a:t>
            </a:r>
            <a:r>
              <a:rPr lang="ko-KR" altLang="en-US" dirty="0"/>
              <a:t>을 그냥 </a:t>
            </a:r>
            <a:r>
              <a:rPr lang="ko-KR" altLang="en-US" b="1" dirty="0"/>
              <a:t>배열</a:t>
            </a:r>
            <a:r>
              <a:rPr lang="ko-KR" altLang="en-US" dirty="0"/>
              <a:t>이라고 부르기로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데이터 처리시 배열로 변환해 연산을 하거나</a:t>
            </a:r>
            <a:r>
              <a:rPr lang="en-US" altLang="ko-KR" dirty="0"/>
              <a:t>, </a:t>
            </a:r>
            <a:r>
              <a:rPr lang="ko-KR" altLang="en-US" dirty="0"/>
              <a:t>결과가 배열로 표시되는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배열에 대한 개념은 정확히 파악해 두기를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용어 정의</a:t>
            </a:r>
          </a:p>
          <a:p>
            <a:r>
              <a:rPr lang="en-US" altLang="ko-KR" b="1" dirty="0"/>
              <a:t>[</a:t>
            </a:r>
            <a:r>
              <a:rPr lang="ko-KR" altLang="en-US" b="1" dirty="0"/>
              <a:t>용어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axis: </a:t>
            </a:r>
            <a:r>
              <a:rPr lang="ko-KR" altLang="en-US" dirty="0"/>
              <a:t>배열의 각 축</a:t>
            </a:r>
          </a:p>
          <a:p>
            <a:r>
              <a:rPr lang="en-US" altLang="ko-KR" dirty="0"/>
              <a:t>rank: </a:t>
            </a:r>
            <a:r>
              <a:rPr lang="ko-KR" altLang="en-US" dirty="0"/>
              <a:t>축의 개수</a:t>
            </a:r>
          </a:p>
          <a:p>
            <a:r>
              <a:rPr lang="en-US" altLang="ko-KR" dirty="0"/>
              <a:t>shape: </a:t>
            </a:r>
            <a:r>
              <a:rPr lang="ko-KR" altLang="en-US" dirty="0"/>
              <a:t>축의 길이</a:t>
            </a:r>
            <a:r>
              <a:rPr lang="en-US" altLang="ko-KR" dirty="0"/>
              <a:t>, </a:t>
            </a:r>
            <a:r>
              <a:rPr lang="ko-KR" altLang="en-US" dirty="0"/>
              <a:t>배열의 크기</a:t>
            </a:r>
          </a:p>
          <a:p>
            <a:r>
              <a:rPr lang="en-US" altLang="ko-KR" b="1" dirty="0"/>
              <a:t>[3 x 4 </a:t>
            </a:r>
            <a:r>
              <a:rPr lang="ko-KR" altLang="en-US" b="1" dirty="0"/>
              <a:t>배열의 경우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axis 0 </a:t>
            </a:r>
            <a:r>
              <a:rPr lang="ko-KR" altLang="en-US" dirty="0"/>
              <a:t>과 </a:t>
            </a:r>
            <a:r>
              <a:rPr lang="en-US" altLang="ko-KR" dirty="0"/>
              <a:t>axis 1 </a:t>
            </a:r>
            <a:r>
              <a:rPr lang="ko-KR" altLang="en-US" dirty="0"/>
              <a:t>을 갖는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  <a:p>
            <a:r>
              <a:rPr lang="en-US" altLang="ko-KR" dirty="0"/>
              <a:t>rank 2 array</a:t>
            </a:r>
          </a:p>
          <a:p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en-US" altLang="ko-KR" dirty="0"/>
              <a:t>(3, 4)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421BB-4BC0-41A1-9BE9-0464CD94F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163233"/>
            <a:ext cx="4898851" cy="32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08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고유값과</a:t>
            </a:r>
            <a:r>
              <a:rPr lang="ko-KR" altLang="en-US" sz="1200" b="1" dirty="0"/>
              <a:t> 개수 확인</a:t>
            </a:r>
            <a:endParaRPr lang="en-US" altLang="ko-KR" dirty="0"/>
          </a:p>
          <a:p>
            <a:r>
              <a:rPr lang="ko-KR" altLang="en-US" dirty="0" err="1"/>
              <a:t>고유값</a:t>
            </a:r>
            <a:r>
              <a:rPr lang="ko-KR" altLang="en-US" dirty="0"/>
              <a:t> 열 개수</a:t>
            </a:r>
            <a:r>
              <a:rPr lang="en-US" altLang="ko-KR" dirty="0"/>
              <a:t>, </a:t>
            </a:r>
            <a:r>
              <a:rPr lang="ko-KR" altLang="en-US" dirty="0"/>
              <a:t>비중 검색이 가능하다</a:t>
            </a:r>
            <a:r>
              <a:rPr lang="en-US" altLang="ko-KR" dirty="0"/>
              <a:t>.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1FB209-34D6-4955-A175-60E08A09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10374"/>
            <a:ext cx="8017404" cy="42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1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최빈값</a:t>
            </a:r>
            <a:r>
              <a:rPr lang="ko-KR" altLang="en-US" sz="1300" b="1" dirty="0"/>
              <a:t> 확인</a:t>
            </a:r>
          </a:p>
          <a:p>
            <a:r>
              <a:rPr lang="ko-KR" altLang="en-US" dirty="0" err="1"/>
              <a:t>최빈값은</a:t>
            </a:r>
            <a:r>
              <a:rPr lang="ko-KR" altLang="en-US" dirty="0"/>
              <a:t> 가장 많이 관측되는 수</a:t>
            </a:r>
            <a:r>
              <a:rPr lang="en-US" altLang="ko-KR" dirty="0"/>
              <a:t>, </a:t>
            </a:r>
            <a:r>
              <a:rPr lang="ko-KR" altLang="en-US" dirty="0"/>
              <a:t>즉 주어진 값 중에서 가장 자주 나오는 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{1, 3, 6, 6, 6, 7, 7, 12, 12, 17}</a:t>
            </a:r>
            <a:r>
              <a:rPr lang="ko-KR" altLang="en-US" dirty="0"/>
              <a:t>의 </a:t>
            </a:r>
            <a:r>
              <a:rPr lang="ko-KR" altLang="en-US" dirty="0" err="1"/>
              <a:t>최빈값은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최빈값은</a:t>
            </a:r>
            <a:r>
              <a:rPr lang="ko-KR" altLang="en-US" dirty="0"/>
              <a:t> 산술 평균과 달리 유일한 값이 아닐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mode() </a:t>
            </a:r>
            <a:r>
              <a:rPr lang="ko-KR" altLang="en-US" dirty="0"/>
              <a:t>메서드로 </a:t>
            </a:r>
            <a:r>
              <a:rPr lang="ko-KR" altLang="en-US" dirty="0" err="1"/>
              <a:t>최빈값을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최빈값이</a:t>
            </a:r>
            <a:r>
              <a:rPr lang="ko-KR" altLang="en-US" dirty="0"/>
              <a:t> </a:t>
            </a:r>
            <a:r>
              <a:rPr lang="ko-KR" altLang="en-US" dirty="0" err="1"/>
              <a:t>여렷인</a:t>
            </a:r>
            <a:r>
              <a:rPr lang="ko-KR" altLang="en-US" dirty="0"/>
              <a:t> 경우 행으로 구분되어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기본 통계 메서드 사용</a:t>
            </a:r>
          </a:p>
          <a:p>
            <a:r>
              <a:rPr lang="ko-KR" altLang="en-US" dirty="0"/>
              <a:t>데이터를 </a:t>
            </a:r>
            <a:r>
              <a:rPr lang="en-US" altLang="ko-KR" dirty="0"/>
              <a:t>1</a:t>
            </a:r>
            <a:r>
              <a:rPr lang="ko-KR" altLang="en-US" dirty="0"/>
              <a:t>차 집계 한 후 분석을 진행하는 경우가 많으므로 필히 </a:t>
            </a:r>
            <a:r>
              <a:rPr lang="ko-KR" altLang="en-US" dirty="0" err="1"/>
              <a:t>알아두어야</a:t>
            </a:r>
            <a:r>
              <a:rPr lang="ko-KR" altLang="en-US" dirty="0"/>
              <a:t> 할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이후에 배우는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기능에서 같이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간단한 데이터프레임을 만들어 전체 집계를 </a:t>
            </a:r>
            <a:r>
              <a:rPr lang="ko-KR" altLang="en-US" dirty="0" err="1"/>
              <a:t>해봅니디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1808-C4D1-44D9-AFC1-84D662B44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88291"/>
            <a:ext cx="8017404" cy="2226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8AFEDA-3228-433A-BB1C-DD9DD15F0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50733"/>
            <a:ext cx="8017404" cy="27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53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df.sum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 err="1"/>
              <a:t>df.sum</a:t>
            </a:r>
            <a:r>
              <a:rPr lang="en-US" altLang="ko-KR" dirty="0"/>
              <a:t>(axis=0) </a:t>
            </a:r>
            <a:r>
              <a:rPr lang="ko-KR" altLang="en-US" dirty="0"/>
              <a:t>과 같으며 전체 열 기준으로 합을 집계합니다</a:t>
            </a:r>
          </a:p>
          <a:p>
            <a:r>
              <a:rPr lang="ko-KR" altLang="en-US" dirty="0"/>
              <a:t>전체 행 기준으로 집계를 하려면 </a:t>
            </a:r>
            <a:r>
              <a:rPr lang="en-US" altLang="ko-KR" dirty="0" err="1"/>
              <a:t>df.sum</a:t>
            </a:r>
            <a:r>
              <a:rPr lang="en-US" altLang="ko-KR" dirty="0"/>
              <a:t>(axis=1) </a:t>
            </a:r>
            <a:r>
              <a:rPr lang="ko-KR" altLang="en-US" dirty="0"/>
              <a:t>형태로 </a:t>
            </a:r>
            <a:r>
              <a:rPr lang="en-US" altLang="ko-KR" dirty="0"/>
              <a:t>axis=1</a:t>
            </a:r>
            <a:r>
              <a:rPr lang="ko-KR" altLang="en-US" dirty="0"/>
              <a:t>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9525F-2887-4583-8EA5-930DB3B7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809856"/>
            <a:ext cx="8017404" cy="38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 </a:t>
            </a:r>
            <a:r>
              <a:rPr lang="ko-KR" altLang="en-US" dirty="0"/>
              <a:t>데이터프레임에 대한 집계를 수행해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A22B56-7AD6-4811-84A9-488B3780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9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 </a:t>
            </a:r>
            <a:r>
              <a:rPr lang="ko-KR" altLang="en-US" dirty="0"/>
              <a:t>데이터프레임에 대한 집계를 수행해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499154-AF17-4477-8355-30B9CD1C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88291"/>
            <a:ext cx="8017404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34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 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C7C213-28A9-4813-992A-EEFA30DFC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21724" cy="3720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C20C12-40C5-4970-A624-DFAD5D1B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49" y="2676015"/>
            <a:ext cx="6352646" cy="34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3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9DE0AB-2C05-4F32-AB1F-1FAA6075C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001662" cy="3441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EECDEC-3530-467B-AC8E-F7979A632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08" y="1902035"/>
            <a:ext cx="5086829" cy="420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5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D2C7B-C86C-4360-8E63-FC2449741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346115" cy="3881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1F4C6F-CF97-41A1-BEC8-577EA9BC1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81" y="2648479"/>
            <a:ext cx="7227356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02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D78F7F-CAA7-47C6-8FEC-593285EA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9730"/>
            <a:ext cx="6300787" cy="4629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1526C4-330B-4BC0-8C35-89BABDE61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67" y="1227667"/>
            <a:ext cx="5873678" cy="52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2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738DE-448E-411F-9BC9-B8AC4FA8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518771" cy="1591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F2060-7720-4201-B16E-92E26A6FB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4" y="2602210"/>
            <a:ext cx="7681959" cy="3186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C86AC4-C6AD-4FBF-A1A7-C625CC89D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85" y="1455204"/>
            <a:ext cx="5522483" cy="478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만들기</a:t>
            </a:r>
          </a:p>
          <a:p>
            <a:r>
              <a:rPr lang="en-US" altLang="ko-KR" b="1" dirty="0" err="1"/>
              <a:t>np.array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사용해서 배열을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 </a:t>
            </a:r>
            <a:r>
              <a:rPr lang="ko-KR" altLang="en-US" b="1" dirty="0"/>
              <a:t>리스트</a:t>
            </a:r>
            <a:r>
              <a:rPr lang="ko-KR" altLang="en-US" dirty="0"/>
              <a:t>로부터 배열을 만들거나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관련 함수 결과값이 배열이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1</a:t>
            </a:r>
            <a:r>
              <a:rPr lang="ko-KR" altLang="en-US" sz="1200" b="1" dirty="0"/>
              <a:t>차원 배열 만들기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2</a:t>
            </a:r>
            <a:r>
              <a:rPr lang="ko-KR" altLang="en-US" sz="1200" b="1" dirty="0"/>
              <a:t>차원 배열 만들기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DA630-6BA9-4921-A1FB-4B86F34A2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80907"/>
            <a:ext cx="8017404" cy="2031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BF5F46-F895-45A9-BE6E-56A8F1585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72937"/>
            <a:ext cx="8017404" cy="20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3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794B39-8220-4520-A2F2-298758D7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385627" cy="46104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DA4F89-ACF1-45F6-8880-BFF8F2DD1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87" y="1596835"/>
            <a:ext cx="6907132" cy="47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01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1B0D46-3485-4A26-B4C9-0BC7C743A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400675" cy="1885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BE7417-07CF-4CD6-BF67-A09044E5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6" y="1388291"/>
            <a:ext cx="6206067" cy="5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50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CADA00-A546-49A5-8F04-0D83A525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836016" cy="55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4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데이터 </a:t>
            </a:r>
            <a:r>
              <a:rPr lang="ko-KR" altLang="en-US" dirty="0" err="1"/>
              <a:t>읽어오기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조회</a:t>
            </a:r>
          </a:p>
          <a:p>
            <a:r>
              <a:rPr lang="ko-KR" altLang="en-US" dirty="0"/>
              <a:t>보고자 하는 데이터를 즉시 조회할 수 있도록 반복 학습과 실습을 통해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데이터프레임을 대상으로 조회하는 방법은 다양합니다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한 가지 방법을 선택해 일관되게 사용하기를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400" b="1" dirty="0"/>
              <a:t>데이터 </a:t>
            </a:r>
            <a:r>
              <a:rPr lang="ko-KR" altLang="en-US" sz="1400" b="1" dirty="0" err="1"/>
              <a:t>읽어오기</a:t>
            </a:r>
            <a:endParaRPr lang="ko-KR" altLang="en-US" sz="1400" b="1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BB579-AD65-44BD-9C0B-B12DFF57B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47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CA1D0-1D53-4C46-A8F8-0F840421B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958863"/>
            <a:ext cx="8017404" cy="32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46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특정 열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특정 열 조회</a:t>
            </a:r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 : , [</a:t>
            </a:r>
            <a:r>
              <a:rPr lang="ko-KR" altLang="en-US" b="1" dirty="0"/>
              <a:t>열 이름</a:t>
            </a:r>
            <a:r>
              <a:rPr lang="en-US" altLang="ko-KR" b="1" dirty="0"/>
              <a:t>1, </a:t>
            </a:r>
            <a:r>
              <a:rPr lang="ko-KR" altLang="en-US" b="1" dirty="0"/>
              <a:t>열 이름</a:t>
            </a:r>
            <a:r>
              <a:rPr lang="en-US" altLang="ko-KR" b="1" dirty="0"/>
              <a:t>2,...]]</a:t>
            </a:r>
            <a:r>
              <a:rPr lang="ko-KR" altLang="en-US" dirty="0"/>
              <a:t> 형태로 조회할 열 이름을 리스트로 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조회할 열이 하나면 리스트 형태가 아니어도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열 부분은 생략할 수 있었지만</a:t>
            </a:r>
            <a:r>
              <a:rPr lang="en-US" altLang="ko-KR" dirty="0"/>
              <a:t>, </a:t>
            </a:r>
            <a:r>
              <a:rPr lang="ko-KR" altLang="en-US" b="1" dirty="0"/>
              <a:t>행 부분을 생략할 수는 없습니다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하지만 </a:t>
            </a:r>
            <a:r>
              <a:rPr lang="en-US" altLang="ko-KR" b="1" dirty="0"/>
              <a:t>df[[</a:t>
            </a:r>
            <a:r>
              <a:rPr lang="ko-KR" altLang="en-US" b="1" dirty="0"/>
              <a:t>열 이름</a:t>
            </a:r>
            <a:r>
              <a:rPr lang="en-US" altLang="ko-KR" b="1" dirty="0"/>
              <a:t>1, </a:t>
            </a:r>
            <a:r>
              <a:rPr lang="ko-KR" altLang="en-US" b="1" dirty="0"/>
              <a:t>열 이름</a:t>
            </a:r>
            <a:r>
              <a:rPr lang="en-US" altLang="ko-KR" b="1" dirty="0"/>
              <a:t>2,...]]</a:t>
            </a:r>
            <a:r>
              <a:rPr lang="ko-KR" altLang="en-US" dirty="0"/>
              <a:t> 형태로 </a:t>
            </a:r>
            <a:r>
              <a:rPr lang="ko-KR" altLang="en-US" dirty="0" err="1"/>
              <a:t>인덱서를</a:t>
            </a:r>
            <a:r>
              <a:rPr lang="ko-KR" altLang="en-US" dirty="0"/>
              <a:t> 생략함이 일반적입니다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240FA9-C7CF-4CF5-A2A2-CD41C59C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235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0D6FDA-06AB-4162-94B2-A26A4EC4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42267"/>
            <a:ext cx="8017404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3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특정 열 조회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899D2-7D6E-4057-A483-6CAB3DEC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013095" cy="4418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D9B2CE-CEBD-44D0-980A-5106DBE12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4" y="1586411"/>
            <a:ext cx="6307814" cy="47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46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열 범위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범위 조회</a:t>
            </a:r>
          </a:p>
          <a:p>
            <a:r>
              <a:rPr lang="ko-KR" altLang="en-US" dirty="0"/>
              <a:t>범위 조회는 </a:t>
            </a:r>
            <a:r>
              <a:rPr lang="en-US" altLang="ko-KR" b="1" dirty="0" err="1"/>
              <a:t>df.loc</a:t>
            </a:r>
            <a:r>
              <a:rPr lang="en-US" altLang="ko-KR" b="1" dirty="0"/>
              <a:t>[:, </a:t>
            </a:r>
            <a:r>
              <a:rPr lang="ko-KR" altLang="en-US" b="1" dirty="0"/>
              <a:t>열 이름</a:t>
            </a:r>
            <a:r>
              <a:rPr lang="en-US" altLang="ko-KR" b="1" dirty="0"/>
              <a:t>1:</a:t>
            </a:r>
            <a:r>
              <a:rPr lang="ko-KR" altLang="en-US" b="1" dirty="0"/>
              <a:t>열 이름</a:t>
            </a:r>
            <a:r>
              <a:rPr lang="en-US" altLang="ko-KR" b="1" dirty="0"/>
              <a:t>2]</a:t>
            </a:r>
            <a:r>
              <a:rPr lang="ko-KR" altLang="en-US" dirty="0"/>
              <a:t> 형태로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범위는 하나만 지정할 수 있어 리스트가 될 수 없으니 대괄호를 사용하지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 마지막 열도 조회 대상에 포함됩니다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5D2F82-D023-45C9-8E2A-F4001E500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4648"/>
            <a:ext cx="8017404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49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조건으로 조회</a:t>
            </a:r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]</a:t>
            </a:r>
            <a:r>
              <a:rPr lang="ko-KR" altLang="en-US" dirty="0"/>
              <a:t> 형태로 조건을 지정해 조건에 만족하는 데이터만 조회할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조건이 제대로 판단이 되는지 확인한 후 그 </a:t>
            </a:r>
            <a:r>
              <a:rPr lang="ko-KR" altLang="en-US" b="1" dirty="0"/>
              <a:t>조건을 대괄호 안에</a:t>
            </a:r>
            <a:r>
              <a:rPr lang="ko-KR" altLang="en-US" dirty="0"/>
              <a:t> 넣으면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단일 조건 조회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조건을 변수로 선언해 사용할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380E27-ED89-4BE2-A4F2-F69DF93E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346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0C4092-9DAE-499F-BE10-485CFC0B3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45468"/>
            <a:ext cx="8017404" cy="24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5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조건 조회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안에 조건을 </a:t>
            </a:r>
            <a:r>
              <a:rPr lang="ko-KR" altLang="en-US" dirty="0" err="1"/>
              <a:t>여러개</a:t>
            </a:r>
            <a:r>
              <a:rPr lang="ko-KR" altLang="en-US" dirty="0"/>
              <a:t> 연결할 때 </a:t>
            </a:r>
            <a:r>
              <a:rPr lang="en-US" altLang="ko-KR" dirty="0"/>
              <a:t>and</a:t>
            </a:r>
            <a:r>
              <a:rPr lang="ko-KR" altLang="en-US" dirty="0"/>
              <a:t>와 </a:t>
            </a:r>
            <a:r>
              <a:rPr lang="en-US" altLang="ko-KR" dirty="0"/>
              <a:t>or </a:t>
            </a:r>
            <a:r>
              <a:rPr lang="ko-KR" altLang="en-US" dirty="0"/>
              <a:t>대신에 </a:t>
            </a:r>
            <a:r>
              <a:rPr lang="en-US" altLang="ko-KR" dirty="0"/>
              <a:t>&amp;</a:t>
            </a:r>
            <a:r>
              <a:rPr lang="ko-KR" altLang="en-US" dirty="0"/>
              <a:t>와 </a:t>
            </a:r>
            <a:r>
              <a:rPr lang="en-US" altLang="ko-KR" dirty="0"/>
              <a:t>|</a:t>
            </a:r>
            <a:r>
              <a:rPr lang="ko-KR" altLang="en-US" dirty="0"/>
              <a:t>를 사용해야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각 조건들은 </a:t>
            </a:r>
            <a:r>
              <a:rPr lang="en-US" altLang="ko-KR" b="1" dirty="0"/>
              <a:t>(</a:t>
            </a:r>
            <a:r>
              <a:rPr lang="ko-KR" altLang="en-US" b="1" dirty="0"/>
              <a:t>조건</a:t>
            </a:r>
            <a:r>
              <a:rPr lang="en-US" altLang="ko-KR" b="1" dirty="0"/>
              <a:t>1) &amp; (</a:t>
            </a:r>
            <a:r>
              <a:rPr lang="ko-KR" altLang="en-US" b="1" dirty="0"/>
              <a:t>조건</a:t>
            </a:r>
            <a:r>
              <a:rPr lang="en-US" altLang="ko-KR" b="1" dirty="0"/>
              <a:t>2)</a:t>
            </a:r>
            <a:r>
              <a:rPr lang="ko-KR" altLang="en-US" dirty="0"/>
              <a:t> 형태로 괄호로 묶어야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D3DCE9-621F-481F-BCFA-9B74F7660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7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3</a:t>
            </a:r>
            <a:r>
              <a:rPr lang="ko-KR" altLang="en-US" sz="1200" b="1" dirty="0"/>
              <a:t>차원 배열 만들기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FD7B19-5601-46DB-8745-D69A5077A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5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2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편리한 </a:t>
            </a:r>
            <a:r>
              <a:rPr lang="en-US" altLang="ko-KR" sz="1200" b="1" dirty="0" err="1"/>
              <a:t>isin</a:t>
            </a:r>
            <a:r>
              <a:rPr lang="en-US" altLang="ko-KR" sz="1200" b="1" dirty="0"/>
              <a:t>(), between()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b="1" dirty="0" err="1"/>
              <a:t>isin</a:t>
            </a:r>
            <a:r>
              <a:rPr lang="en-US" altLang="ko-KR" b="1" dirty="0"/>
              <a:t>([</a:t>
            </a:r>
            <a:r>
              <a:rPr lang="ko-KR" altLang="en-US" b="1" dirty="0"/>
              <a:t>값</a:t>
            </a:r>
            <a:r>
              <a:rPr lang="en-US" altLang="ko-KR" b="1" dirty="0"/>
              <a:t>1, </a:t>
            </a:r>
            <a:r>
              <a:rPr lang="ko-KR" altLang="en-US" b="1" dirty="0"/>
              <a:t>값</a:t>
            </a:r>
            <a:r>
              <a:rPr lang="en-US" altLang="ko-KR" b="1" dirty="0"/>
              <a:t>2,..., </a:t>
            </a:r>
            <a:r>
              <a:rPr lang="ko-KR" altLang="en-US" b="1" dirty="0"/>
              <a:t>값</a:t>
            </a:r>
            <a:r>
              <a:rPr lang="en-US" altLang="ko-KR" b="1" dirty="0"/>
              <a:t>n])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1 </a:t>
            </a:r>
            <a:r>
              <a:rPr lang="ko-KR" altLang="en-US" dirty="0"/>
              <a:t>또는 값</a:t>
            </a:r>
            <a:r>
              <a:rPr lang="en-US" altLang="ko-KR" dirty="0"/>
              <a:t>2 </a:t>
            </a:r>
            <a:r>
              <a:rPr lang="ko-KR" altLang="en-US" dirty="0"/>
              <a:t>또는</a:t>
            </a:r>
            <a:r>
              <a:rPr lang="en-US" altLang="ko-KR" dirty="0"/>
              <a:t>...</a:t>
            </a:r>
            <a:r>
              <a:rPr lang="ko-KR" altLang="en-US" dirty="0"/>
              <a:t>값</a:t>
            </a:r>
            <a:r>
              <a:rPr lang="en-US" altLang="ko-KR" dirty="0"/>
              <a:t>n</a:t>
            </a:r>
            <a:r>
              <a:rPr lang="ko-KR" altLang="en-US" dirty="0"/>
              <a:t>인 데이터만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구문은 다음과 같은 의미를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A212DE-5843-4E6B-B349-FF60AB08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97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A9859-EDDB-4619-941C-AA5EC61BD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86200"/>
            <a:ext cx="8017404" cy="27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7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편리한 </a:t>
            </a:r>
            <a:r>
              <a:rPr lang="en-US" altLang="ko-KR" sz="1200" b="1" dirty="0" err="1"/>
              <a:t>isin</a:t>
            </a:r>
            <a:r>
              <a:rPr lang="en-US" altLang="ko-KR" sz="1200" b="1" dirty="0"/>
              <a:t>(), between()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b="1" dirty="0"/>
              <a:t>between(</a:t>
            </a:r>
            <a:r>
              <a:rPr lang="ko-KR" altLang="en-US" b="1" dirty="0"/>
              <a:t>값</a:t>
            </a:r>
            <a:r>
              <a:rPr lang="en-US" altLang="ko-KR" b="1" dirty="0"/>
              <a:t>1, </a:t>
            </a:r>
            <a:r>
              <a:rPr lang="ko-KR" altLang="en-US" b="1" dirty="0"/>
              <a:t>값</a:t>
            </a:r>
            <a:r>
              <a:rPr lang="en-US" altLang="ko-KR" b="1" dirty="0"/>
              <a:t>2)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1 ~ </a:t>
            </a:r>
            <a:r>
              <a:rPr lang="ko-KR" altLang="en-US" dirty="0"/>
              <a:t>값</a:t>
            </a:r>
            <a:r>
              <a:rPr lang="en-US" altLang="ko-KR" dirty="0"/>
              <a:t>2</a:t>
            </a:r>
            <a:r>
              <a:rPr lang="ko-KR" altLang="en-US" dirty="0"/>
              <a:t>까지 범위안의 데이터만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구문은 다음과 같은 의미를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87768-C70C-4098-83A6-0EA35E4C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80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7593C-0E11-43E9-9EE2-904DB0696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44524"/>
            <a:ext cx="8017404" cy="25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54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조건을 만족하는 행의 일부 열 조회</a:t>
            </a:r>
            <a:endParaRPr lang="ko-KR" altLang="en-US" sz="1200" dirty="0"/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, ['</a:t>
            </a:r>
            <a:r>
              <a:rPr lang="ko-KR" altLang="en-US" b="1" dirty="0"/>
              <a:t>열 이름</a:t>
            </a:r>
            <a:r>
              <a:rPr lang="en-US" altLang="ko-KR" b="1" dirty="0"/>
              <a:t>1', '</a:t>
            </a:r>
            <a:r>
              <a:rPr lang="ko-KR" altLang="en-US" b="1" dirty="0"/>
              <a:t>열 이름</a:t>
            </a:r>
            <a:r>
              <a:rPr lang="en-US" altLang="ko-KR" b="1" dirty="0"/>
              <a:t>2',...]]</a:t>
            </a:r>
            <a:r>
              <a:rPr lang="ko-KR" altLang="en-US" dirty="0"/>
              <a:t> 형태로 조회할 열을 리스트로 지정합니다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365F01-37FB-4B2F-818D-C7CF4A43C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5714225" cy="4697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2178E4-2EE3-44EE-BC76-C69F3B43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84" y="2091266"/>
            <a:ext cx="669111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806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조회 정리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조회 정리</a:t>
            </a:r>
          </a:p>
          <a:p>
            <a:r>
              <a:rPr lang="ko-KR" altLang="en-US" dirty="0"/>
              <a:t>지금까지 배운 데이터프레임 조회에 대해 정리합니다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굵게 표시된 코드형태로 조회하되</a:t>
            </a:r>
            <a:r>
              <a:rPr lang="en-US" altLang="ko-KR" dirty="0"/>
              <a:t>, </a:t>
            </a:r>
            <a:r>
              <a:rPr lang="ko-KR" altLang="en-US" dirty="0"/>
              <a:t>원래 코드가 무엇인지는 꼭 알고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 조회 시 열 정보가 생략되면 </a:t>
            </a:r>
            <a:r>
              <a:rPr lang="en-US" altLang="ko-KR" dirty="0"/>
              <a:t>loc </a:t>
            </a:r>
            <a:r>
              <a:rPr lang="ko-KR" altLang="en-US" dirty="0"/>
              <a:t>를 생략할 수 있으나 생략하지 않기를 권고합니다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df['score'] </a:t>
            </a:r>
            <a:r>
              <a:rPr lang="ko-KR" altLang="en-US" dirty="0"/>
              <a:t>를 </a:t>
            </a:r>
            <a:r>
              <a:rPr lang="en-US" altLang="ko-KR" dirty="0" err="1"/>
              <a:t>df.score</a:t>
            </a:r>
            <a:r>
              <a:rPr lang="ko-KR" altLang="en-US" dirty="0"/>
              <a:t>로 작성할 수 있으나 </a:t>
            </a:r>
            <a:r>
              <a:rPr lang="en-US" altLang="ko-KR" dirty="0"/>
              <a:t>df['score'] </a:t>
            </a:r>
            <a:r>
              <a:rPr lang="ko-KR" altLang="en-US" dirty="0"/>
              <a:t>형태로 사용하기를 권고합니다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BBBD31-9A99-4137-B766-D77F10F86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71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인덱스 초기화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인덱스 초기화</a:t>
            </a:r>
          </a:p>
          <a:p>
            <a:r>
              <a:rPr lang="ko-KR" altLang="en-US" dirty="0"/>
              <a:t>다음과 같은 경우 인덱스 초기화가 필요합니다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기존 데이터프레임에서 일부 행을 가져와 새로 만든 데이터프레임</a:t>
            </a:r>
          </a:p>
          <a:p>
            <a:pPr lvl="1"/>
            <a:r>
              <a:rPr lang="ko-KR" altLang="en-US" dirty="0"/>
              <a:t>일부 행이 지워진 데이터프레임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0</a:t>
            </a:r>
            <a:r>
              <a:rPr lang="ko-KR" altLang="en-US" dirty="0"/>
              <a:t>부터 시작하는 정수형 인덱스의 경우 초기화를 하는 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깔끔한 데이터가 사용하기 좋은 데이터입니다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reset_index</a:t>
            </a:r>
            <a:r>
              <a:rPr lang="en-US" altLang="ko-KR" b="1" dirty="0"/>
              <a:t>()</a:t>
            </a:r>
            <a:r>
              <a:rPr lang="ko-KR" altLang="en-US" dirty="0"/>
              <a:t> 메서드로 인덱스를 초기화합니다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인덱스 값은 의미가 없으므로 </a:t>
            </a:r>
            <a:r>
              <a:rPr lang="en-US" altLang="ko-KR" dirty="0"/>
              <a:t>drop=True </a:t>
            </a:r>
            <a:r>
              <a:rPr lang="ko-KR" altLang="en-US" dirty="0"/>
              <a:t>옵션을 지정해 제거합니다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inplace</a:t>
            </a:r>
            <a:r>
              <a:rPr lang="en-US" altLang="ko-KR" dirty="0"/>
              <a:t>=True </a:t>
            </a:r>
            <a:r>
              <a:rPr lang="ko-KR" altLang="en-US" dirty="0"/>
              <a:t>옵션을 지정하지 않으면 실제 반영되지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B3AF6C-ADF4-4B5D-913D-C114BAC4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20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2D15EC-C9A3-4D69-A810-8A37DB5D3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52008"/>
            <a:ext cx="8017404" cy="28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43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98110-AE82-42DF-B782-A84EF505C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421115" cy="54894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B27036-0FB7-4642-B0DE-0F02BC19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42" y="1388291"/>
            <a:ext cx="5361323" cy="48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8010F2-03AA-4081-8F47-8741E70C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768570" cy="5190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9F117B-4E81-4D77-A42B-FC6A28AC3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3" y="1261809"/>
            <a:ext cx="7635875" cy="49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52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DF269-FAF8-418B-B0BF-C771C9FA9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59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5D03A1-DCC0-4A30-AD78-1D671CDF9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31162" cy="5220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D1CE3C-07ED-4CB2-8A31-3CD80299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9" y="1455204"/>
            <a:ext cx="6044769" cy="48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2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72A28-AA50-4ABA-BFCB-F739F2C66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22324" cy="5224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77597D-47C9-4660-BCB9-A1BBBBAA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94483"/>
            <a:ext cx="7007051" cy="50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3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배열 정보 확인</a:t>
            </a:r>
          </a:p>
          <a:p>
            <a:r>
              <a:rPr lang="ko-KR" altLang="en-US" dirty="0"/>
              <a:t>배열 정보를 확인하는 다음 속성들을 기억하시기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shape </a:t>
            </a:r>
            <a:r>
              <a:rPr lang="ko-KR" altLang="en-US" dirty="0"/>
              <a:t>속성은 이후에도 많이 사용될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차원 확인</a:t>
            </a:r>
            <a:endParaRPr lang="ko-KR" altLang="en-US" sz="1200" dirty="0"/>
          </a:p>
          <a:p>
            <a:r>
              <a:rPr lang="en-US" altLang="ko-KR" dirty="0" err="1"/>
              <a:t>ndim</a:t>
            </a:r>
            <a:r>
              <a:rPr lang="en-US" altLang="ko-KR" dirty="0"/>
              <a:t> </a:t>
            </a:r>
            <a:r>
              <a:rPr lang="ko-KR" altLang="en-US" dirty="0"/>
              <a:t>속성으로 배열 차원을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형태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크기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dirty="0"/>
              <a:t>shape </a:t>
            </a:r>
            <a:r>
              <a:rPr lang="ko-KR" altLang="en-US" dirty="0"/>
              <a:t>속성으로 배열 형태를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다음과 같은 형태의 </a:t>
            </a:r>
            <a:r>
              <a:rPr lang="ko-KR" altLang="en-US" dirty="0" err="1"/>
              <a:t>튜플로</a:t>
            </a:r>
            <a:r>
              <a:rPr lang="ko-KR" altLang="en-US" dirty="0"/>
              <a:t> 표시됩니다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: (x, )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: (x, y)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: (x, y, z)</a:t>
            </a:r>
          </a:p>
          <a:p>
            <a:r>
              <a:rPr lang="ko-KR" altLang="en-US" dirty="0"/>
              <a:t>앞에서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axis 0, axis 1, axis 2</a:t>
            </a:r>
            <a:r>
              <a:rPr lang="ko-KR" altLang="en-US" dirty="0"/>
              <a:t>의 크기를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01AF32-069F-43F4-95A0-DEEF77DA3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940027"/>
            <a:ext cx="8017404" cy="1935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60FE75-3AEB-4848-9A2D-1CB49271E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023599"/>
            <a:ext cx="8017404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37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B8F33A-3734-4158-ABAC-A9791E50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072412" cy="53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65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5B34EB-35C9-4CDC-BEB3-1AFB7F223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5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941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집계</a:t>
            </a:r>
          </a:p>
          <a:p>
            <a:r>
              <a:rPr lang="ko-KR" altLang="en-US" dirty="0"/>
              <a:t>상세 데이터가 아닌 집계된 데이터에 대한 분석을 자주 요구하니 익숙해져야 할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sum(), mean(), max(), min(), count() </a:t>
            </a:r>
            <a:r>
              <a:rPr lang="ko-KR" altLang="en-US" dirty="0"/>
              <a:t>메서드를 사용해 지정한 열 또는 열들을 기준으로 집계합니다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평균을 구하는 메서드가 </a:t>
            </a:r>
            <a:r>
              <a:rPr lang="en-US" altLang="ko-KR" dirty="0"/>
              <a:t>avg()</a:t>
            </a:r>
            <a:r>
              <a:rPr lang="ko-KR" altLang="en-US" dirty="0"/>
              <a:t>가 아닌 </a:t>
            </a:r>
            <a:r>
              <a:rPr lang="en-US" altLang="ko-KR" dirty="0"/>
              <a:t>mean() </a:t>
            </a:r>
            <a:r>
              <a:rPr lang="ko-KR" altLang="en-US" dirty="0"/>
              <a:t>임을 주의하기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집계에 대하여 다음과 같이 정리해 볼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연속값</a:t>
            </a:r>
            <a:r>
              <a:rPr lang="en-US" altLang="ko-KR" dirty="0"/>
              <a:t>, </a:t>
            </a:r>
            <a:r>
              <a:rPr lang="ko-KR" altLang="en-US" b="1" dirty="0" err="1"/>
              <a:t>범주값</a:t>
            </a:r>
            <a:r>
              <a:rPr lang="ko-KR" altLang="en-US" dirty="0" err="1"/>
              <a:t>이라는</a:t>
            </a:r>
            <a:r>
              <a:rPr lang="ko-KR" altLang="en-US" dirty="0"/>
              <a:t> 용어에 익숙해 져야한다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</a:t>
            </a:r>
            <a:r>
              <a:rPr lang="ko-KR" altLang="en-US" dirty="0" err="1"/>
              <a:t>범주값을</a:t>
            </a:r>
            <a:r>
              <a:rPr lang="ko-KR" altLang="en-US" dirty="0"/>
              <a:t> 기준으로 </a:t>
            </a:r>
            <a:r>
              <a:rPr lang="ko-KR" altLang="en-US" dirty="0" err="1"/>
              <a:t>연속값의</a:t>
            </a:r>
            <a:r>
              <a:rPr lang="ko-KR" altLang="en-US" dirty="0"/>
              <a:t> 합</a:t>
            </a:r>
            <a:r>
              <a:rPr lang="en-US" altLang="ko-KR" dirty="0"/>
              <a:t>, </a:t>
            </a:r>
            <a:r>
              <a:rPr lang="ko-KR" altLang="en-US" dirty="0"/>
              <a:t>평균 등을 집계합니다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가끔은 </a:t>
            </a:r>
            <a:r>
              <a:rPr lang="ko-KR" altLang="en-US" dirty="0" err="1"/>
              <a:t>범주값의</a:t>
            </a:r>
            <a:r>
              <a:rPr lang="ko-KR" altLang="en-US" dirty="0"/>
              <a:t> 개수나 </a:t>
            </a:r>
            <a:r>
              <a:rPr lang="ko-KR" altLang="en-US" dirty="0" err="1"/>
              <a:t>최빈값을</a:t>
            </a:r>
            <a:r>
              <a:rPr lang="ko-KR" altLang="en-US" dirty="0"/>
              <a:t> 집계하기도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 결과에 대한 시각화를 통해 더 나은 통찰력을 얻게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446EE-0FE6-43F2-BA95-862E4E10C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8153"/>
            <a:ext cx="8017404" cy="2844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959185-AC8A-4FAD-8E64-C7DEDE6E0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84240"/>
            <a:ext cx="5607579" cy="264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31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합 구하기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열 하나 집계</a:t>
            </a:r>
          </a:p>
          <a:p>
            <a:r>
              <a:rPr lang="ko-KR" altLang="en-US" dirty="0"/>
              <a:t>우선 특정 열의 값 합은 다음과 같이 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집계하기</a:t>
            </a:r>
            <a:endParaRPr lang="ko-KR" altLang="en-US" sz="1200" dirty="0"/>
          </a:p>
          <a:p>
            <a:r>
              <a:rPr lang="ko-KR" altLang="en-US" dirty="0"/>
              <a:t>만일 </a:t>
            </a:r>
            <a:r>
              <a:rPr lang="en-US" altLang="ko-KR" dirty="0"/>
              <a:t>day </a:t>
            </a:r>
            <a:r>
              <a:rPr lang="ko-KR" altLang="en-US" dirty="0"/>
              <a:t>별로 합을 구하고자 한다면 다음과 같이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결과 값 네 개를 더하면 전체 합이 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as_index</a:t>
            </a:r>
            <a:r>
              <a:rPr lang="en-US" altLang="ko-KR" b="1" dirty="0"/>
              <a:t>=True</a:t>
            </a:r>
            <a:r>
              <a:rPr lang="ko-KR" altLang="en-US" dirty="0"/>
              <a:t>를 설정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  <a:r>
              <a:rPr lang="ko-KR" altLang="en-US" dirty="0"/>
              <a:t>하면 집계 기준이 되는 열이 인덱스 열이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 결과가 </a:t>
            </a:r>
            <a:r>
              <a:rPr lang="en-US" altLang="ko-KR" dirty="0"/>
              <a:t>tip </a:t>
            </a:r>
            <a:r>
              <a:rPr lang="ko-KR" altLang="en-US" dirty="0"/>
              <a:t>열만 가지니 시리즈가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 err="1"/>
              <a:t>as_index</a:t>
            </a:r>
            <a:r>
              <a:rPr lang="en-US" altLang="ko-KR" b="1" dirty="0"/>
              <a:t>=False</a:t>
            </a:r>
            <a:r>
              <a:rPr lang="ko-KR" altLang="en-US" dirty="0"/>
              <a:t>를 설정하면 행 번호를 기반으로 한 정수 값이 인덱스로 설정됩니다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9F12C5-2705-4B44-B375-4B44249D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040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571809-466B-42DF-A226-A3C39BDF5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7229475" cy="2929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7027DF-39D3-44FC-9994-A1FE6F993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4371232"/>
            <a:ext cx="5323417" cy="2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42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데이터프레임으로 선언</a:t>
            </a:r>
            <a:endParaRPr lang="ko-KR" altLang="en-US" sz="1200" dirty="0"/>
          </a:p>
          <a:p>
            <a:r>
              <a:rPr lang="ko-KR" altLang="en-US" dirty="0"/>
              <a:t>집계 결과를 새로운 데이터프레임으로 선언하여 사용하는 경우가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집계된 결과를 반복해서 사용하거나</a:t>
            </a:r>
            <a:r>
              <a:rPr lang="en-US" altLang="ko-KR" dirty="0"/>
              <a:t>, </a:t>
            </a:r>
            <a:r>
              <a:rPr lang="ko-KR" altLang="en-US" dirty="0"/>
              <a:t>분석 대상이 되는 경우 데이터프레임으로 선언함이 유익합니다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B7F22-C605-4C79-85D1-67F35CA6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36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16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집계 결과 시각화</a:t>
            </a:r>
            <a:endParaRPr lang="ko-KR" altLang="en-US" sz="1200" dirty="0"/>
          </a:p>
          <a:p>
            <a:r>
              <a:rPr lang="ko-KR" altLang="en-US" dirty="0"/>
              <a:t>위 과정으로 집계한 결과를 막대그래프로 간단히 시각화 해봅니다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matplotlib </a:t>
            </a:r>
            <a:r>
              <a:rPr lang="ko-KR" altLang="en-US" dirty="0"/>
              <a:t>패키지의 </a:t>
            </a:r>
            <a:r>
              <a:rPr lang="en-US" altLang="ko-KR" dirty="0" err="1"/>
              <a:t>pyplot</a:t>
            </a:r>
            <a:r>
              <a:rPr lang="ko-KR" altLang="en-US" dirty="0"/>
              <a:t>을 </a:t>
            </a:r>
            <a:r>
              <a:rPr lang="en-US" altLang="ko-KR" dirty="0" err="1"/>
              <a:t>plt</a:t>
            </a:r>
            <a:r>
              <a:rPr lang="en-US" altLang="ko-KR" dirty="0"/>
              <a:t> </a:t>
            </a:r>
            <a:r>
              <a:rPr lang="ko-KR" altLang="en-US" dirty="0"/>
              <a:t>별칭을 주어 불러와 시각화에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C6E040-DA49-4E3B-975C-B6BED4FB8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4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7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집계 결과 시각화</a:t>
            </a:r>
            <a:endParaRPr lang="en-US" altLang="ko-KR" dirty="0"/>
          </a:p>
          <a:p>
            <a:r>
              <a:rPr lang="en-US" altLang="ko-KR" dirty="0" err="1"/>
              <a:t>plt.bar</a:t>
            </a:r>
            <a:r>
              <a:rPr lang="en-US" altLang="ko-KR" dirty="0"/>
              <a:t>() </a:t>
            </a:r>
            <a:r>
              <a:rPr lang="ko-KR" altLang="en-US" dirty="0"/>
              <a:t>대신 </a:t>
            </a:r>
            <a:r>
              <a:rPr lang="en-US" altLang="ko-KR" dirty="0" err="1"/>
              <a:t>plt.barh</a:t>
            </a:r>
            <a:r>
              <a:rPr lang="en-US" altLang="ko-KR" dirty="0"/>
              <a:t>() </a:t>
            </a:r>
            <a:r>
              <a:rPr lang="ko-KR" altLang="en-US" dirty="0"/>
              <a:t>함수를 사용해 가로 막대그래프를 표시할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94E87E-51AF-4D4E-84F8-B392B095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6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5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</a:t>
            </a:r>
            <a:r>
              <a:rPr lang="ko-KR" altLang="en-US" sz="1200" b="1" dirty="0"/>
              <a:t>선 그래프</a:t>
            </a:r>
            <a:endParaRPr lang="ko-KR" altLang="en-US" sz="1200" dirty="0"/>
          </a:p>
          <a:p>
            <a:r>
              <a:rPr lang="ko-KR" altLang="en-US" dirty="0"/>
              <a:t>연속형 값의 변화 추이를 볼 때 선 그래프가 유용합니다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E0A191-E6E5-45EE-9A15-0CD4A764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5696"/>
            <a:ext cx="8017404" cy="24383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F53707-0C5D-49D4-9C19-2CF80D8E3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23094"/>
            <a:ext cx="8017404" cy="27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941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</a:t>
            </a:r>
            <a:r>
              <a:rPr lang="ko-KR" altLang="en-US" sz="1200" b="1" dirty="0"/>
              <a:t>히스토그램</a:t>
            </a:r>
            <a:endParaRPr lang="ko-KR" altLang="en-US" sz="1200" dirty="0"/>
          </a:p>
          <a:p>
            <a:r>
              <a:rPr lang="ko-KR" altLang="en-US" dirty="0"/>
              <a:t>연속형 값의 분포를 볼 때는 히스토그램이 유용합니다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2911C-41C0-45B4-9204-CEBAB4E59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2383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E5878D-3307-44DB-AD55-BF119C66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64467"/>
            <a:ext cx="8017404" cy="31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472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5267</TotalTime>
  <Words>6593</Words>
  <Application>Microsoft Office PowerPoint</Application>
  <PresentationFormat>와이드스크린</PresentationFormat>
  <Paragraphs>2021</Paragraphs>
  <Slides>208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208</vt:i4>
      </vt:variant>
    </vt:vector>
  </HeadingPairs>
  <TitlesOfParts>
    <vt:vector size="211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1235</cp:revision>
  <dcterms:created xsi:type="dcterms:W3CDTF">2021-12-16T06:55:27Z</dcterms:created>
  <dcterms:modified xsi:type="dcterms:W3CDTF">2024-03-06T09:20:52Z</dcterms:modified>
</cp:coreProperties>
</file>